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revisionInfo.xml" ContentType="application/vnd.ms-powerpoint.revisioninfo+xml"/>
  <Override PartName="/ppt/changesInfos/changesInfo1.xml" ContentType="application/vnd.ms-powerpoint.changesinfo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7" r:id="rId3"/>
    <p:sldId id="295" r:id="rId4"/>
    <p:sldId id="302" r:id="rId5"/>
    <p:sldId id="308" r:id="rId6"/>
    <p:sldId id="294" r:id="rId7"/>
    <p:sldId id="258" r:id="rId8"/>
    <p:sldId id="306" r:id="rId9"/>
    <p:sldId id="305" r:id="rId10"/>
    <p:sldId id="292" r:id="rId11"/>
    <p:sldId id="293" r:id="rId12"/>
    <p:sldId id="301" r:id="rId13"/>
    <p:sldId id="300" r:id="rId14"/>
    <p:sldId id="298" r:id="rId15"/>
    <p:sldId id="299" r:id="rId16"/>
    <p:sldId id="282" r:id="rId17"/>
    <p:sldId id="263" r:id="rId18"/>
    <p:sldId id="266" r:id="rId19"/>
    <p:sldId id="283" r:id="rId20"/>
    <p:sldId id="267" r:id="rId21"/>
    <p:sldId id="303" r:id="rId22"/>
    <p:sldId id="304" r:id="rId23"/>
    <p:sldId id="280" r:id="rId24"/>
    <p:sldId id="273" r:id="rId25"/>
    <p:sldId id="285" r:id="rId26"/>
    <p:sldId id="279" r:id="rId27"/>
    <p:sldId id="287" r:id="rId28"/>
    <p:sldId id="288" r:id="rId29"/>
    <p:sldId id="289" r:id="rId30"/>
    <p:sldId id="290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339351-7CF8-B44C-B2D6-91FF69D9C2A0}" v="76" dt="2021-01-26T19:16:32.2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37"/>
    <p:restoredTop sz="92181"/>
  </p:normalViewPr>
  <p:slideViewPr>
    <p:cSldViewPr>
      <p:cViewPr varScale="1">
        <p:scale>
          <a:sx n="95" d="100"/>
          <a:sy n="95" d="100"/>
        </p:scale>
        <p:origin x="108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ustomXml" Target="../customXml/item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38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40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文婷 柴" userId="cc3e45de-2f49-4c89-aeff-00e7b5b5da7e" providerId="ADAL" clId="{B9339351-7CF8-B44C-B2D6-91FF69D9C2A0}"/>
    <pc:docChg chg="modSld">
      <pc:chgData name="文婷 柴" userId="cc3e45de-2f49-4c89-aeff-00e7b5b5da7e" providerId="ADAL" clId="{B9339351-7CF8-B44C-B2D6-91FF69D9C2A0}" dt="2021-01-26T19:16:43.657" v="76" actId="1076"/>
      <pc:docMkLst>
        <pc:docMk/>
      </pc:docMkLst>
      <pc:sldChg chg="modSp mod">
        <pc:chgData name="文婷 柴" userId="cc3e45de-2f49-4c89-aeff-00e7b5b5da7e" providerId="ADAL" clId="{B9339351-7CF8-B44C-B2D6-91FF69D9C2A0}" dt="2021-01-26T19:16:43.657" v="76" actId="1076"/>
        <pc:sldMkLst>
          <pc:docMk/>
          <pc:sldMk cId="3654458813" sldId="300"/>
        </pc:sldMkLst>
        <pc:spChg chg="mod">
          <ac:chgData name="文婷 柴" userId="cc3e45de-2f49-4c89-aeff-00e7b5b5da7e" providerId="ADAL" clId="{B9339351-7CF8-B44C-B2D6-91FF69D9C2A0}" dt="2021-01-26T19:16:43.657" v="76" actId="1076"/>
          <ac:spMkLst>
            <pc:docMk/>
            <pc:sldMk cId="3654458813" sldId="300"/>
            <ac:spMk id="2" creationId="{F533EAC3-EA1C-9849-9C4D-67696963905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6A553-1EA6-4BF2-B4D5-AC9B0A83DA94}" type="datetimeFigureOut">
              <a:rPr lang="en-GB" smtClean="0"/>
              <a:pPr/>
              <a:t>02/03/2021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055A-F033-4EDC-979C-5F2C82A7CAB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6A553-1EA6-4BF2-B4D5-AC9B0A83DA94}" type="datetimeFigureOut">
              <a:rPr lang="en-GB" smtClean="0"/>
              <a:pPr/>
              <a:t>02/03/2021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055A-F033-4EDC-979C-5F2C82A7CAB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6A553-1EA6-4BF2-B4D5-AC9B0A83DA94}" type="datetimeFigureOut">
              <a:rPr lang="en-GB" smtClean="0"/>
              <a:pPr/>
              <a:t>02/03/2021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055A-F033-4EDC-979C-5F2C82A7CAB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6A553-1EA6-4BF2-B4D5-AC9B0A83DA94}" type="datetimeFigureOut">
              <a:rPr lang="en-GB" smtClean="0"/>
              <a:pPr/>
              <a:t>02/03/2021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055A-F033-4EDC-979C-5F2C82A7CAB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6A553-1EA6-4BF2-B4D5-AC9B0A83DA94}" type="datetimeFigureOut">
              <a:rPr lang="en-GB" smtClean="0"/>
              <a:pPr/>
              <a:t>02/03/2021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055A-F033-4EDC-979C-5F2C82A7CAB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6A553-1EA6-4BF2-B4D5-AC9B0A83DA94}" type="datetimeFigureOut">
              <a:rPr lang="en-GB" smtClean="0"/>
              <a:pPr/>
              <a:t>02/03/2021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055A-F033-4EDC-979C-5F2C82A7CAB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6A553-1EA6-4BF2-B4D5-AC9B0A83DA94}" type="datetimeFigureOut">
              <a:rPr lang="en-GB" smtClean="0"/>
              <a:pPr/>
              <a:t>02/03/2021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055A-F033-4EDC-979C-5F2C82A7CAB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6A553-1EA6-4BF2-B4D5-AC9B0A83DA94}" type="datetimeFigureOut">
              <a:rPr lang="en-GB" smtClean="0"/>
              <a:pPr/>
              <a:t>02/03/2021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055A-F033-4EDC-979C-5F2C82A7CAB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6A553-1EA6-4BF2-B4D5-AC9B0A83DA94}" type="datetimeFigureOut">
              <a:rPr lang="en-GB" smtClean="0"/>
              <a:pPr/>
              <a:t>02/03/2021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055A-F033-4EDC-979C-5F2C82A7CAB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6A553-1EA6-4BF2-B4D5-AC9B0A83DA94}" type="datetimeFigureOut">
              <a:rPr lang="en-GB" smtClean="0"/>
              <a:pPr/>
              <a:t>02/03/2021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055A-F033-4EDC-979C-5F2C82A7CAB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6A553-1EA6-4BF2-B4D5-AC9B0A83DA94}" type="datetimeFigureOut">
              <a:rPr lang="en-GB" smtClean="0"/>
              <a:pPr/>
              <a:t>02/03/2021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055A-F033-4EDC-979C-5F2C82A7CAB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6A553-1EA6-4BF2-B4D5-AC9B0A83DA94}" type="datetimeFigureOut">
              <a:rPr lang="en-GB" smtClean="0"/>
              <a:pPr/>
              <a:t>02/03/2021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A055A-F033-4EDC-979C-5F2C82A7CABA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533400"/>
            <a:ext cx="5410200" cy="1470025"/>
          </a:xfrm>
        </p:spPr>
        <p:txBody>
          <a:bodyPr/>
          <a:lstStyle/>
          <a:p>
            <a:r>
              <a:rPr lang="en-GB" dirty="0"/>
              <a:t>Transport in plants</a:t>
            </a:r>
          </a:p>
        </p:txBody>
      </p:sp>
      <p:pic>
        <p:nvPicPr>
          <p:cNvPr id="5" name="Picture 4" descr="root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347864"/>
            <a:ext cx="4250656" cy="3433936"/>
          </a:xfrm>
          <a:prstGeom prst="rect">
            <a:avLst/>
          </a:prstGeom>
        </p:spPr>
      </p:pic>
      <p:pic>
        <p:nvPicPr>
          <p:cNvPr id="1026" name="Picture 2" descr="E:\biology\备课资料\IG Biology备课\teahing fig\transpiration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1200" y="2724150"/>
            <a:ext cx="3248025" cy="4057650"/>
          </a:xfrm>
          <a:prstGeom prst="rect">
            <a:avLst/>
          </a:prstGeom>
          <a:noFill/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068A48A-37FB-B844-9CEB-318824CC3929}"/>
              </a:ext>
            </a:extLst>
          </p:cNvPr>
          <p:cNvSpPr txBox="1"/>
          <p:nvPr/>
        </p:nvSpPr>
        <p:spPr>
          <a:xfrm>
            <a:off x="609600" y="2075479"/>
            <a:ext cx="487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Why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tree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can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grow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very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tall?</a:t>
            </a:r>
            <a:endParaRPr kumimoji="1" lang="zh-CN" alt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D:\英华\biology\备课资料\teahing fig\plant transportation\IMG_506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2400" y="1954842"/>
            <a:ext cx="6629400" cy="474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任意多边形 4"/>
          <p:cNvSpPr/>
          <p:nvPr/>
        </p:nvSpPr>
        <p:spPr>
          <a:xfrm>
            <a:off x="3236472" y="3493371"/>
            <a:ext cx="495649" cy="334286"/>
          </a:xfrm>
          <a:custGeom>
            <a:avLst/>
            <a:gdLst>
              <a:gd name="connsiteX0" fmla="*/ 2666 w 626780"/>
              <a:gd name="connsiteY0" fmla="*/ 43543 h 391885"/>
              <a:gd name="connsiteX1" fmla="*/ 104266 w 626780"/>
              <a:gd name="connsiteY1" fmla="*/ 29028 h 391885"/>
              <a:gd name="connsiteX2" fmla="*/ 162323 w 626780"/>
              <a:gd name="connsiteY2" fmla="*/ 14514 h 391885"/>
              <a:gd name="connsiteX3" fmla="*/ 234895 w 626780"/>
              <a:gd name="connsiteY3" fmla="*/ 0 h 391885"/>
              <a:gd name="connsiteX4" fmla="*/ 481638 w 626780"/>
              <a:gd name="connsiteY4" fmla="*/ 14514 h 391885"/>
              <a:gd name="connsiteX5" fmla="*/ 496152 w 626780"/>
              <a:gd name="connsiteY5" fmla="*/ 58057 h 391885"/>
              <a:gd name="connsiteX6" fmla="*/ 583238 w 626780"/>
              <a:gd name="connsiteY6" fmla="*/ 116114 h 391885"/>
              <a:gd name="connsiteX7" fmla="*/ 612266 w 626780"/>
              <a:gd name="connsiteY7" fmla="*/ 203200 h 391885"/>
              <a:gd name="connsiteX8" fmla="*/ 626780 w 626780"/>
              <a:gd name="connsiteY8" fmla="*/ 246743 h 391885"/>
              <a:gd name="connsiteX9" fmla="*/ 568723 w 626780"/>
              <a:gd name="connsiteY9" fmla="*/ 362857 h 391885"/>
              <a:gd name="connsiteX10" fmla="*/ 525180 w 626780"/>
              <a:gd name="connsiteY10" fmla="*/ 348343 h 391885"/>
              <a:gd name="connsiteX11" fmla="*/ 365523 w 626780"/>
              <a:gd name="connsiteY11" fmla="*/ 391885 h 391885"/>
              <a:gd name="connsiteX12" fmla="*/ 278438 w 626780"/>
              <a:gd name="connsiteY12" fmla="*/ 362857 h 391885"/>
              <a:gd name="connsiteX13" fmla="*/ 191352 w 626780"/>
              <a:gd name="connsiteY13" fmla="*/ 304800 h 391885"/>
              <a:gd name="connsiteX14" fmla="*/ 162323 w 626780"/>
              <a:gd name="connsiteY14" fmla="*/ 261257 h 391885"/>
              <a:gd name="connsiteX15" fmla="*/ 118780 w 626780"/>
              <a:gd name="connsiteY15" fmla="*/ 246743 h 391885"/>
              <a:gd name="connsiteX16" fmla="*/ 104266 w 626780"/>
              <a:gd name="connsiteY16" fmla="*/ 203200 h 391885"/>
              <a:gd name="connsiteX17" fmla="*/ 75238 w 626780"/>
              <a:gd name="connsiteY17" fmla="*/ 159657 h 391885"/>
              <a:gd name="connsiteX18" fmla="*/ 31695 w 626780"/>
              <a:gd name="connsiteY18" fmla="*/ 130628 h 391885"/>
              <a:gd name="connsiteX19" fmla="*/ 2666 w 626780"/>
              <a:gd name="connsiteY19" fmla="*/ 43543 h 391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26780" h="391885">
                <a:moveTo>
                  <a:pt x="2666" y="43543"/>
                </a:moveTo>
                <a:cubicBezTo>
                  <a:pt x="14761" y="26610"/>
                  <a:pt x="70607" y="35148"/>
                  <a:pt x="104266" y="29028"/>
                </a:cubicBezTo>
                <a:cubicBezTo>
                  <a:pt x="123892" y="25460"/>
                  <a:pt x="142850" y="18841"/>
                  <a:pt x="162323" y="14514"/>
                </a:cubicBezTo>
                <a:cubicBezTo>
                  <a:pt x="186405" y="9163"/>
                  <a:pt x="210704" y="4838"/>
                  <a:pt x="234895" y="0"/>
                </a:cubicBezTo>
                <a:cubicBezTo>
                  <a:pt x="317143" y="4838"/>
                  <a:pt x="401210" y="-3359"/>
                  <a:pt x="481638" y="14514"/>
                </a:cubicBezTo>
                <a:cubicBezTo>
                  <a:pt x="496573" y="17833"/>
                  <a:pt x="485334" y="47239"/>
                  <a:pt x="496152" y="58057"/>
                </a:cubicBezTo>
                <a:cubicBezTo>
                  <a:pt x="520822" y="82727"/>
                  <a:pt x="583238" y="116114"/>
                  <a:pt x="583238" y="116114"/>
                </a:cubicBezTo>
                <a:lnTo>
                  <a:pt x="612266" y="203200"/>
                </a:lnTo>
                <a:lnTo>
                  <a:pt x="626780" y="246743"/>
                </a:lnTo>
                <a:cubicBezTo>
                  <a:pt x="618194" y="306844"/>
                  <a:pt x="641102" y="362857"/>
                  <a:pt x="568723" y="362857"/>
                </a:cubicBezTo>
                <a:cubicBezTo>
                  <a:pt x="553424" y="362857"/>
                  <a:pt x="539694" y="353181"/>
                  <a:pt x="525180" y="348343"/>
                </a:cubicBezTo>
                <a:cubicBezTo>
                  <a:pt x="414691" y="385172"/>
                  <a:pt x="468099" y="371370"/>
                  <a:pt x="365523" y="391885"/>
                </a:cubicBezTo>
                <a:cubicBezTo>
                  <a:pt x="336495" y="382209"/>
                  <a:pt x="303898" y="379830"/>
                  <a:pt x="278438" y="362857"/>
                </a:cubicBezTo>
                <a:lnTo>
                  <a:pt x="191352" y="304800"/>
                </a:lnTo>
                <a:cubicBezTo>
                  <a:pt x="181676" y="290286"/>
                  <a:pt x="175945" y="272154"/>
                  <a:pt x="162323" y="261257"/>
                </a:cubicBezTo>
                <a:cubicBezTo>
                  <a:pt x="150376" y="251700"/>
                  <a:pt x="129598" y="257561"/>
                  <a:pt x="118780" y="246743"/>
                </a:cubicBezTo>
                <a:cubicBezTo>
                  <a:pt x="107962" y="235925"/>
                  <a:pt x="111108" y="216884"/>
                  <a:pt x="104266" y="203200"/>
                </a:cubicBezTo>
                <a:cubicBezTo>
                  <a:pt x="96465" y="187598"/>
                  <a:pt x="87573" y="171992"/>
                  <a:pt x="75238" y="159657"/>
                </a:cubicBezTo>
                <a:cubicBezTo>
                  <a:pt x="62903" y="147322"/>
                  <a:pt x="39496" y="146230"/>
                  <a:pt x="31695" y="130628"/>
                </a:cubicBezTo>
                <a:cubicBezTo>
                  <a:pt x="23040" y="113319"/>
                  <a:pt x="-9429" y="60476"/>
                  <a:pt x="2666" y="43543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2932504" y="3631715"/>
            <a:ext cx="972457" cy="1045028"/>
          </a:xfrm>
          <a:custGeom>
            <a:avLst/>
            <a:gdLst>
              <a:gd name="connsiteX0" fmla="*/ 246743 w 972457"/>
              <a:gd name="connsiteY0" fmla="*/ 0 h 1045028"/>
              <a:gd name="connsiteX1" fmla="*/ 174172 w 972457"/>
              <a:gd name="connsiteY1" fmla="*/ 43542 h 1045028"/>
              <a:gd name="connsiteX2" fmla="*/ 87086 w 972457"/>
              <a:gd name="connsiteY2" fmla="*/ 217714 h 1045028"/>
              <a:gd name="connsiteX3" fmla="*/ 72572 w 972457"/>
              <a:gd name="connsiteY3" fmla="*/ 275771 h 1045028"/>
              <a:gd name="connsiteX4" fmla="*/ 43543 w 972457"/>
              <a:gd name="connsiteY4" fmla="*/ 362857 h 1045028"/>
              <a:gd name="connsiteX5" fmla="*/ 29029 w 972457"/>
              <a:gd name="connsiteY5" fmla="*/ 406400 h 1045028"/>
              <a:gd name="connsiteX6" fmla="*/ 14515 w 972457"/>
              <a:gd name="connsiteY6" fmla="*/ 449942 h 1045028"/>
              <a:gd name="connsiteX7" fmla="*/ 0 w 972457"/>
              <a:gd name="connsiteY7" fmla="*/ 508000 h 1045028"/>
              <a:gd name="connsiteX8" fmla="*/ 43543 w 972457"/>
              <a:gd name="connsiteY8" fmla="*/ 711200 h 1045028"/>
              <a:gd name="connsiteX9" fmla="*/ 72572 w 972457"/>
              <a:gd name="connsiteY9" fmla="*/ 754742 h 1045028"/>
              <a:gd name="connsiteX10" fmla="*/ 87086 w 972457"/>
              <a:gd name="connsiteY10" fmla="*/ 798285 h 1045028"/>
              <a:gd name="connsiteX11" fmla="*/ 101600 w 972457"/>
              <a:gd name="connsiteY11" fmla="*/ 856342 h 1045028"/>
              <a:gd name="connsiteX12" fmla="*/ 159657 w 972457"/>
              <a:gd name="connsiteY12" fmla="*/ 943428 h 1045028"/>
              <a:gd name="connsiteX13" fmla="*/ 246743 w 972457"/>
              <a:gd name="connsiteY13" fmla="*/ 1001485 h 1045028"/>
              <a:gd name="connsiteX14" fmla="*/ 406400 w 972457"/>
              <a:gd name="connsiteY14" fmla="*/ 1045028 h 1045028"/>
              <a:gd name="connsiteX15" fmla="*/ 624115 w 972457"/>
              <a:gd name="connsiteY15" fmla="*/ 1016000 h 1045028"/>
              <a:gd name="connsiteX16" fmla="*/ 711200 w 972457"/>
              <a:gd name="connsiteY16" fmla="*/ 957942 h 1045028"/>
              <a:gd name="connsiteX17" fmla="*/ 740229 w 972457"/>
              <a:gd name="connsiteY17" fmla="*/ 914400 h 1045028"/>
              <a:gd name="connsiteX18" fmla="*/ 754743 w 972457"/>
              <a:gd name="connsiteY18" fmla="*/ 870857 h 1045028"/>
              <a:gd name="connsiteX19" fmla="*/ 812800 w 972457"/>
              <a:gd name="connsiteY19" fmla="*/ 783771 h 1045028"/>
              <a:gd name="connsiteX20" fmla="*/ 841829 w 972457"/>
              <a:gd name="connsiteY20" fmla="*/ 740228 h 1045028"/>
              <a:gd name="connsiteX21" fmla="*/ 899886 w 972457"/>
              <a:gd name="connsiteY21" fmla="*/ 609600 h 1045028"/>
              <a:gd name="connsiteX22" fmla="*/ 914400 w 972457"/>
              <a:gd name="connsiteY22" fmla="*/ 566057 h 1045028"/>
              <a:gd name="connsiteX23" fmla="*/ 943429 w 972457"/>
              <a:gd name="connsiteY23" fmla="*/ 522514 h 1045028"/>
              <a:gd name="connsiteX24" fmla="*/ 972457 w 972457"/>
              <a:gd name="connsiteY24" fmla="*/ 435428 h 1045028"/>
              <a:gd name="connsiteX25" fmla="*/ 957943 w 972457"/>
              <a:gd name="connsiteY25" fmla="*/ 304800 h 1045028"/>
              <a:gd name="connsiteX26" fmla="*/ 943429 w 972457"/>
              <a:gd name="connsiteY26" fmla="*/ 261257 h 1045028"/>
              <a:gd name="connsiteX27" fmla="*/ 899886 w 972457"/>
              <a:gd name="connsiteY27" fmla="*/ 232228 h 1045028"/>
              <a:gd name="connsiteX28" fmla="*/ 870857 w 972457"/>
              <a:gd name="connsiteY28" fmla="*/ 174171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72457" h="1045028">
                <a:moveTo>
                  <a:pt x="246743" y="0"/>
                </a:moveTo>
                <a:cubicBezTo>
                  <a:pt x="222553" y="14514"/>
                  <a:pt x="194120" y="23594"/>
                  <a:pt x="174172" y="43542"/>
                </a:cubicBezTo>
                <a:cubicBezTo>
                  <a:pt x="126874" y="90840"/>
                  <a:pt x="102825" y="154756"/>
                  <a:pt x="87086" y="217714"/>
                </a:cubicBezTo>
                <a:cubicBezTo>
                  <a:pt x="82248" y="237066"/>
                  <a:pt x="78304" y="256664"/>
                  <a:pt x="72572" y="275771"/>
                </a:cubicBezTo>
                <a:cubicBezTo>
                  <a:pt x="63779" y="305079"/>
                  <a:pt x="53219" y="333828"/>
                  <a:pt x="43543" y="362857"/>
                </a:cubicBezTo>
                <a:lnTo>
                  <a:pt x="29029" y="406400"/>
                </a:lnTo>
                <a:cubicBezTo>
                  <a:pt x="24191" y="420914"/>
                  <a:pt x="18226" y="435100"/>
                  <a:pt x="14515" y="449942"/>
                </a:cubicBezTo>
                <a:lnTo>
                  <a:pt x="0" y="508000"/>
                </a:lnTo>
                <a:cubicBezTo>
                  <a:pt x="6141" y="557126"/>
                  <a:pt x="11727" y="663478"/>
                  <a:pt x="43543" y="711200"/>
                </a:cubicBezTo>
                <a:lnTo>
                  <a:pt x="72572" y="754742"/>
                </a:lnTo>
                <a:cubicBezTo>
                  <a:pt x="77410" y="769256"/>
                  <a:pt x="82883" y="783574"/>
                  <a:pt x="87086" y="798285"/>
                </a:cubicBezTo>
                <a:cubicBezTo>
                  <a:pt x="92566" y="817465"/>
                  <a:pt x="92679" y="838500"/>
                  <a:pt x="101600" y="856342"/>
                </a:cubicBezTo>
                <a:cubicBezTo>
                  <a:pt x="117202" y="887547"/>
                  <a:pt x="130628" y="924076"/>
                  <a:pt x="159657" y="943428"/>
                </a:cubicBezTo>
                <a:cubicBezTo>
                  <a:pt x="188686" y="962780"/>
                  <a:pt x="213645" y="990452"/>
                  <a:pt x="246743" y="1001485"/>
                </a:cubicBezTo>
                <a:cubicBezTo>
                  <a:pt x="357232" y="1038315"/>
                  <a:pt x="303824" y="1024513"/>
                  <a:pt x="406400" y="1045028"/>
                </a:cubicBezTo>
                <a:cubicBezTo>
                  <a:pt x="418744" y="1043999"/>
                  <a:pt x="571805" y="1045062"/>
                  <a:pt x="624115" y="1016000"/>
                </a:cubicBezTo>
                <a:cubicBezTo>
                  <a:pt x="654612" y="999057"/>
                  <a:pt x="711200" y="957942"/>
                  <a:pt x="711200" y="957942"/>
                </a:cubicBezTo>
                <a:cubicBezTo>
                  <a:pt x="720876" y="943428"/>
                  <a:pt x="732428" y="930002"/>
                  <a:pt x="740229" y="914400"/>
                </a:cubicBezTo>
                <a:cubicBezTo>
                  <a:pt x="747071" y="900716"/>
                  <a:pt x="747313" y="884231"/>
                  <a:pt x="754743" y="870857"/>
                </a:cubicBezTo>
                <a:cubicBezTo>
                  <a:pt x="771686" y="840359"/>
                  <a:pt x="793448" y="812800"/>
                  <a:pt x="812800" y="783771"/>
                </a:cubicBezTo>
                <a:lnTo>
                  <a:pt x="841829" y="740228"/>
                </a:lnTo>
                <a:cubicBezTo>
                  <a:pt x="876373" y="636593"/>
                  <a:pt x="853883" y="678601"/>
                  <a:pt x="899886" y="609600"/>
                </a:cubicBezTo>
                <a:cubicBezTo>
                  <a:pt x="904724" y="595086"/>
                  <a:pt x="907558" y="579741"/>
                  <a:pt x="914400" y="566057"/>
                </a:cubicBezTo>
                <a:cubicBezTo>
                  <a:pt x="922201" y="550455"/>
                  <a:pt x="936344" y="538455"/>
                  <a:pt x="943429" y="522514"/>
                </a:cubicBezTo>
                <a:cubicBezTo>
                  <a:pt x="955856" y="494552"/>
                  <a:pt x="972457" y="435428"/>
                  <a:pt x="972457" y="435428"/>
                </a:cubicBezTo>
                <a:cubicBezTo>
                  <a:pt x="967619" y="391885"/>
                  <a:pt x="965145" y="348015"/>
                  <a:pt x="957943" y="304800"/>
                </a:cubicBezTo>
                <a:cubicBezTo>
                  <a:pt x="955428" y="289709"/>
                  <a:pt x="952986" y="273204"/>
                  <a:pt x="943429" y="261257"/>
                </a:cubicBezTo>
                <a:cubicBezTo>
                  <a:pt x="932532" y="247635"/>
                  <a:pt x="914400" y="241904"/>
                  <a:pt x="899886" y="232228"/>
                </a:cubicBezTo>
                <a:cubicBezTo>
                  <a:pt x="868173" y="184660"/>
                  <a:pt x="870857" y="206129"/>
                  <a:pt x="870857" y="17417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696939" y="4235229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X</a:t>
            </a:r>
            <a:endParaRPr lang="zh-CN" alt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696939" y="3318390"/>
            <a:ext cx="294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P</a:t>
            </a:r>
            <a:endParaRPr lang="zh-CN" altLang="en-US" sz="2800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1FCDDAB-2C3C-964A-9B86-76142E5FEF14}"/>
              </a:ext>
            </a:extLst>
          </p:cNvPr>
          <p:cNvSpPr/>
          <p:nvPr/>
        </p:nvSpPr>
        <p:spPr>
          <a:xfrm>
            <a:off x="2460543" y="5681767"/>
            <a:ext cx="15951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Han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stem</a:t>
            </a:r>
            <a:endParaRPr lang="zh-Hans" alt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43577C2C-6B5B-3D48-BE5E-C864A1FA2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166" y="142660"/>
            <a:ext cx="8229600" cy="1143000"/>
          </a:xfrm>
        </p:spPr>
        <p:txBody>
          <a:bodyPr/>
          <a:lstStyle/>
          <a:p>
            <a:r>
              <a:rPr kumimoji="1" lang="en-US" altLang="zh-CN" dirty="0"/>
              <a:t>Identify xylem &amp; phloem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273B8BC-1001-974F-8A0C-C2CA5722B4A9}"/>
              </a:ext>
            </a:extLst>
          </p:cNvPr>
          <p:cNvSpPr txBox="1"/>
          <p:nvPr/>
        </p:nvSpPr>
        <p:spPr>
          <a:xfrm>
            <a:off x="6796790" y="4363826"/>
            <a:ext cx="2263845" cy="2223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kumimoji="1" lang="en-US" altLang="zh-CN" dirty="0"/>
              <a:t>How</a:t>
            </a:r>
            <a:r>
              <a:rPr kumimoji="1" lang="zh-CN" altLang="en-US" dirty="0"/>
              <a:t> 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design</a:t>
            </a:r>
            <a:r>
              <a:rPr kumimoji="1" lang="zh-CN" altLang="en-US" dirty="0"/>
              <a:t> </a:t>
            </a: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experiment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find</a:t>
            </a:r>
            <a:r>
              <a:rPr kumimoji="1" lang="zh-CN" altLang="en-US" dirty="0"/>
              <a:t> </a:t>
            </a:r>
            <a:r>
              <a:rPr kumimoji="1" lang="en-US" altLang="zh-CN" dirty="0"/>
              <a:t>out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position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xylem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plant?</a:t>
            </a:r>
          </a:p>
          <a:p>
            <a:pPr marL="285750" indent="-285750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kumimoji="1" lang="en-US" altLang="zh-CN" dirty="0"/>
              <a:t>Hint:</a:t>
            </a:r>
            <a:r>
              <a:rPr kumimoji="1" lang="zh-CN" altLang="en-US" dirty="0"/>
              <a:t> </a:t>
            </a:r>
            <a:r>
              <a:rPr kumimoji="1" lang="en-US" altLang="zh-CN" dirty="0"/>
              <a:t>water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soluble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red</a:t>
            </a:r>
            <a:r>
              <a:rPr kumimoji="1" lang="zh-CN" altLang="en-US" dirty="0"/>
              <a:t> </a:t>
            </a:r>
            <a:r>
              <a:rPr kumimoji="1" lang="en-US" altLang="zh-CN" dirty="0"/>
              <a:t>pigments.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65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22C407B-7AA5-EF44-BB6A-20989E7A92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48730"/>
            <a:ext cx="6278617" cy="6172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707F0E1-D0D5-E341-A05D-8BB949554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0"/>
            <a:ext cx="5143500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2433F55-43D8-C945-9596-04D06F23CB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90800" y="0"/>
            <a:ext cx="6553200" cy="521936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C45F8BB-9A5A-1A46-BFB9-A1F5AE1CDE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67000"/>
            <a:ext cx="5588000" cy="4191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4094E89-3366-3A4F-A0B2-C40F6911CE0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9561" y="3866635"/>
            <a:ext cx="3189428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29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AFCB5B-428B-1C45-98BC-95589C13B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Water uptake in plants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D6E85B-1B91-CA4B-9600-B0A8AC763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71600"/>
            <a:ext cx="4876800" cy="54864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BD19150-51EF-5A46-8454-0DD46FAE7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19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1C53C4D-F2EA-4B4A-910F-8B9C02763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929" y="1498198"/>
            <a:ext cx="9161929" cy="5530339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B03BC7DD-5683-8048-B947-A7CF5E975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Water uptake in plants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33EAC3-EA1C-9849-9C4D-67696963905A}"/>
              </a:ext>
            </a:extLst>
          </p:cNvPr>
          <p:cNvSpPr txBox="1"/>
          <p:nvPr/>
        </p:nvSpPr>
        <p:spPr>
          <a:xfrm>
            <a:off x="4267200" y="2971800"/>
            <a:ext cx="41503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plants,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long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water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move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through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partially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permeable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membrane</a:t>
            </a:r>
            <a:r>
              <a:rPr kumimoji="1" lang="zh-CN" altLang="en-US" dirty="0"/>
              <a:t> </a:t>
            </a:r>
            <a:r>
              <a:rPr kumimoji="1" lang="en-US" altLang="zh-CN" dirty="0"/>
              <a:t>(net</a:t>
            </a:r>
            <a:r>
              <a:rPr kumimoji="1" lang="zh-CN" altLang="en-US" dirty="0"/>
              <a:t> </a:t>
            </a:r>
            <a:r>
              <a:rPr kumimoji="1" lang="en-US" altLang="zh-CN" dirty="0"/>
              <a:t>movement),</a:t>
            </a:r>
            <a:r>
              <a:rPr kumimoji="1" lang="zh-CN" altLang="en-US" dirty="0"/>
              <a:t> </a:t>
            </a:r>
            <a:r>
              <a:rPr kumimoji="1" lang="en-US" altLang="zh-CN" dirty="0"/>
              <a:t>i.e.</a:t>
            </a:r>
            <a:r>
              <a:rPr kumimoji="1" lang="zh-CN" altLang="en-US" dirty="0"/>
              <a:t> </a:t>
            </a:r>
            <a:r>
              <a:rPr kumimoji="1" lang="en-US" altLang="zh-CN" dirty="0"/>
              <a:t>cell</a:t>
            </a:r>
            <a:r>
              <a:rPr kumimoji="1" lang="zh-CN" altLang="en-US" dirty="0"/>
              <a:t> </a:t>
            </a:r>
            <a:r>
              <a:rPr kumimoji="1" lang="en-US" altLang="zh-CN" dirty="0"/>
              <a:t>membrane,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consider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osmosis.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dirty="0"/>
              <a:t>2 (enter root hair cells),</a:t>
            </a:r>
            <a:r>
              <a:rPr kumimoji="1" lang="zh-CN" altLang="en-US" dirty="0"/>
              <a:t> </a:t>
            </a:r>
            <a:r>
              <a:rPr kumimoji="1" lang="en-US" altLang="zh-CN" dirty="0"/>
              <a:t>3,</a:t>
            </a:r>
            <a:r>
              <a:rPr kumimoji="1" lang="zh-CN" altLang="en-US" dirty="0"/>
              <a:t> </a:t>
            </a:r>
            <a:r>
              <a:rPr kumimoji="1" lang="en-US" altLang="zh-CN" dirty="0"/>
              <a:t>4,</a:t>
            </a:r>
            <a:r>
              <a:rPr kumimoji="1" lang="zh-CN" altLang="en-US" dirty="0"/>
              <a:t> </a:t>
            </a:r>
            <a:r>
              <a:rPr kumimoji="1" lang="en-US" altLang="zh-CN" dirty="0"/>
              <a:t>6</a:t>
            </a:r>
            <a:r>
              <a:rPr kumimoji="1" lang="zh-CN" altLang="en-US" dirty="0"/>
              <a:t> </a:t>
            </a:r>
            <a:r>
              <a:rPr kumimoji="1" lang="en-US" altLang="zh-CN" dirty="0"/>
              <a:t>(&amp;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inside</a:t>
            </a:r>
            <a:r>
              <a:rPr kumimoji="1" lang="zh-CN" altLang="en-US" dirty="0"/>
              <a:t> </a:t>
            </a:r>
            <a:r>
              <a:rPr kumimoji="1" lang="en-US" altLang="zh-CN" dirty="0"/>
              <a:t>mesophyll</a:t>
            </a:r>
            <a:r>
              <a:rPr kumimoji="1" lang="zh-CN" altLang="en-US" dirty="0"/>
              <a:t> </a:t>
            </a:r>
            <a:r>
              <a:rPr kumimoji="1" lang="en-US" altLang="zh-CN" dirty="0"/>
              <a:t>cells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cell</a:t>
            </a:r>
            <a:r>
              <a:rPr kumimoji="1" lang="zh-CN" altLang="en-US" dirty="0"/>
              <a:t> </a:t>
            </a:r>
            <a:r>
              <a:rPr kumimoji="1" lang="en-US" altLang="zh-CN" dirty="0"/>
              <a:t>wall)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osmosis.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(from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cell</a:t>
            </a:r>
            <a:r>
              <a:rPr kumimoji="1" lang="zh-CN" altLang="en-US" dirty="0"/>
              <a:t> </a:t>
            </a:r>
            <a:r>
              <a:rPr kumimoji="1" lang="en-US" altLang="zh-CN" dirty="0"/>
              <a:t>wall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air</a:t>
            </a:r>
            <a:r>
              <a:rPr kumimoji="1" lang="zh-CN" altLang="en-US" dirty="0"/>
              <a:t> </a:t>
            </a:r>
            <a:r>
              <a:rPr kumimoji="1" lang="en-US" altLang="zh-CN" dirty="0"/>
              <a:t>space)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diffusion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445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70BBECB-DCE1-C143-A2C5-E2BAF6110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7" y="3906024"/>
            <a:ext cx="2768600" cy="29464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723C3BE-BF60-B64C-AD38-47FEF6308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700" y="-5576"/>
            <a:ext cx="27432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CB11B3E-CFA3-EB4C-A7CB-E25134E41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5" y="1422400"/>
            <a:ext cx="3505200" cy="2311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4BC0169-4236-5F41-AA94-8C4A5C215D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2024" y="1300976"/>
            <a:ext cx="2590800" cy="29337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81AF6F2-AF69-D44A-84E8-2E70079C63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7118" y="4406900"/>
            <a:ext cx="3581400" cy="2273300"/>
          </a:xfrm>
          <a:prstGeom prst="rect">
            <a:avLst/>
          </a:prstGeom>
        </p:spPr>
      </p:pic>
      <p:sp>
        <p:nvSpPr>
          <p:cNvPr id="8" name="标题 7">
            <a:extLst>
              <a:ext uri="{FF2B5EF4-FFF2-40B4-BE49-F238E27FC236}">
                <a16:creationId xmlns:a16="http://schemas.microsoft.com/office/drawing/2014/main" id="{2FE93F0C-4502-0F42-816A-D646B0CBA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5029200" cy="1143000"/>
          </a:xfrm>
        </p:spPr>
        <p:txBody>
          <a:bodyPr/>
          <a:lstStyle/>
          <a:p>
            <a:r>
              <a:rPr kumimoji="1" lang="en-US" altLang="zh-CN" dirty="0"/>
              <a:t>Root structure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190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951EFA-ACB1-F74C-97E5-B7871AC15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Water uptake – from soil to roots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5A6C0B-8E80-8E48-9E61-7D50FD140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9144000" cy="394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92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257800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How does water move up xylem?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35989"/>
            <a:ext cx="4267200" cy="4953000"/>
          </a:xfrm>
        </p:spPr>
        <p:txBody>
          <a:bodyPr>
            <a:normAutofit/>
          </a:bodyPr>
          <a:lstStyle/>
          <a:p>
            <a:r>
              <a:rPr lang="en-GB" sz="2400" dirty="0"/>
              <a:t>This movement</a:t>
            </a:r>
            <a:r>
              <a:rPr lang="en-GB" sz="2400" b="1" dirty="0"/>
              <a:t> </a:t>
            </a:r>
            <a:r>
              <a:rPr lang="en-GB" sz="2400" dirty="0"/>
              <a:t>of water up xylem (</a:t>
            </a:r>
            <a:r>
              <a:rPr lang="en-GB" sz="2400" b="1" dirty="0"/>
              <a:t>mass flow</a:t>
            </a:r>
            <a:r>
              <a:rPr lang="en-GB" sz="2400" dirty="0"/>
              <a:t>, not diffusion</a:t>
            </a:r>
            <a:r>
              <a:rPr lang="en-US" altLang="zh-CN" sz="2400" dirty="0"/>
              <a:t>/</a:t>
            </a:r>
            <a:r>
              <a:rPr lang="zh-CN" altLang="en-US" sz="2400" dirty="0"/>
              <a:t> </a:t>
            </a:r>
            <a:r>
              <a:rPr lang="en-US" altLang="zh-CN" sz="2400" dirty="0"/>
              <a:t>osmosis</a:t>
            </a:r>
            <a:r>
              <a:rPr lang="en-GB" sz="2400" dirty="0"/>
              <a:t>) depends on two properties of water: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b="1" dirty="0"/>
              <a:t>Cohesion </a:t>
            </a:r>
            <a:r>
              <a:rPr lang="en-GB" sz="2400" dirty="0"/>
              <a:t>– the water molecules tend to attract each other and stick together.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b="1" dirty="0"/>
              <a:t>Adhesion</a:t>
            </a:r>
            <a:r>
              <a:rPr lang="en-GB" sz="2400" dirty="0"/>
              <a:t> – the water molecules also tend to stick to the inside surfaces of the xylem vessels.</a:t>
            </a:r>
          </a:p>
        </p:txBody>
      </p:sp>
      <p:pic>
        <p:nvPicPr>
          <p:cNvPr id="4" name="内容占位符 5">
            <a:extLst>
              <a:ext uri="{FF2B5EF4-FFF2-40B4-BE49-F238E27FC236}">
                <a16:creationId xmlns:a16="http://schemas.microsoft.com/office/drawing/2014/main" id="{0FEA0BED-2F7C-A146-806F-CFADE55C2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00" y="4553789"/>
            <a:ext cx="4064000" cy="2235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486BFC7-71F1-A446-8A72-DD837A26C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0" y="1278611"/>
            <a:ext cx="2552700" cy="31877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7D1BBA9-5210-874D-A21F-721063F1D8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07405" y="745302"/>
            <a:ext cx="1765300" cy="35671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Water uptake - Transpiration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14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sz="2800" dirty="0"/>
              <a:t>	Definition:</a:t>
            </a:r>
          </a:p>
          <a:p>
            <a:r>
              <a:rPr lang="en-GB" sz="2800" b="1" dirty="0"/>
              <a:t>Transpiration is the </a:t>
            </a:r>
            <a:r>
              <a:rPr lang="en-GB" sz="2800" b="1" u="sng" dirty="0"/>
              <a:t>evaporation of water </a:t>
            </a:r>
            <a:r>
              <a:rPr lang="en-GB" sz="2800" b="1" dirty="0"/>
              <a:t>from the surface of the </a:t>
            </a:r>
            <a:r>
              <a:rPr lang="en-GB" sz="2800" b="1" u="sng" dirty="0"/>
              <a:t>mesophyll cells </a:t>
            </a:r>
            <a:r>
              <a:rPr lang="en-GB" sz="2800" b="1" dirty="0"/>
              <a:t>followed by </a:t>
            </a:r>
            <a:r>
              <a:rPr lang="en-GB" sz="2800" b="1" u="sng" dirty="0"/>
              <a:t>loss of water vapour </a:t>
            </a:r>
            <a:r>
              <a:rPr lang="en-GB" sz="2800" b="1" dirty="0"/>
              <a:t>from the plant’s leaves </a:t>
            </a:r>
            <a:r>
              <a:rPr lang="en-GB" sz="2800" b="1" u="sng" dirty="0"/>
              <a:t>through the stomata</a:t>
            </a:r>
            <a:r>
              <a:rPr lang="en-GB" sz="2800" b="1" dirty="0"/>
              <a:t>.</a:t>
            </a:r>
            <a:endParaRPr lang="en-GB" sz="2800" dirty="0"/>
          </a:p>
          <a:p>
            <a:endParaRPr lang="en-GB" altLang="zh-CN" sz="2800" dirty="0"/>
          </a:p>
          <a:p>
            <a:r>
              <a:rPr lang="en-GB" altLang="zh-CN" sz="2800" dirty="0"/>
              <a:t>There is a continuous flow of water from the roots to the leaves </a:t>
            </a:r>
            <a:r>
              <a:rPr lang="en-US" altLang="zh-CN" sz="2800" dirty="0"/>
              <a:t>(</a:t>
            </a:r>
            <a:r>
              <a:rPr lang="en-US" altLang="zh-CN" sz="2800" b="1" dirty="0"/>
              <a:t>transpiration stream</a:t>
            </a:r>
            <a:r>
              <a:rPr lang="en-US" altLang="zh-CN" sz="2800" dirty="0"/>
              <a:t>)</a:t>
            </a:r>
            <a:r>
              <a:rPr lang="en-GB" altLang="zh-CN" sz="2800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Water</a:t>
            </a:r>
            <a:r>
              <a:rPr lang="zh-CN" altLang="en-US" dirty="0"/>
              <a:t> </a:t>
            </a:r>
            <a:r>
              <a:rPr lang="en-US" altLang="zh-CN" dirty="0"/>
              <a:t>loss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leaves</a:t>
            </a:r>
            <a:endParaRPr lang="en-GB" dirty="0"/>
          </a:p>
        </p:txBody>
      </p:sp>
      <p:pic>
        <p:nvPicPr>
          <p:cNvPr id="8" name="Content Placeholder 7" descr="02transpirationstream2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447799"/>
            <a:ext cx="8414594" cy="5264303"/>
          </a:xfrm>
        </p:spPr>
      </p:pic>
      <p:sp>
        <p:nvSpPr>
          <p:cNvPr id="9" name="TextBox 8"/>
          <p:cNvSpPr txBox="1"/>
          <p:nvPr/>
        </p:nvSpPr>
        <p:spPr>
          <a:xfrm>
            <a:off x="3962400" y="5791200"/>
            <a:ext cx="2514600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Water vapour diffuses out through the stomata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3124200"/>
            <a:ext cx="1600200" cy="17543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Water passes from the xylem vessels into the mesophyll cells by osmosis.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5800" y="5638800"/>
            <a:ext cx="2819400" cy="9233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Water evaporates from the moist cell wall surfaces of the mesophyll cells.</a:t>
            </a:r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 flipV="1">
            <a:off x="3429000" y="4828084"/>
            <a:ext cx="2057400" cy="96311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981200" y="3352800"/>
            <a:ext cx="1600200" cy="381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DFE0B7CD-59F0-C443-AD1D-836DBB525921}"/>
              </a:ext>
            </a:extLst>
          </p:cNvPr>
          <p:cNvCxnSpPr/>
          <p:nvPr/>
        </p:nvCxnSpPr>
        <p:spPr>
          <a:xfrm>
            <a:off x="5257800" y="4777643"/>
            <a:ext cx="457200" cy="1008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 descr="transpirationoverview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5D1B895-27A3-7843-9D6F-4C27F0BAE3CF}"/>
              </a:ext>
            </a:extLst>
          </p:cNvPr>
          <p:cNvSpPr txBox="1"/>
          <p:nvPr/>
        </p:nvSpPr>
        <p:spPr>
          <a:xfrm>
            <a:off x="3048000" y="2819400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&amp; Adhesion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3333C73-CAD7-0D4F-888D-4C72B4C5FEC7}"/>
              </a:ext>
            </a:extLst>
          </p:cNvPr>
          <p:cNvSpPr txBox="1"/>
          <p:nvPr/>
        </p:nvSpPr>
        <p:spPr>
          <a:xfrm>
            <a:off x="2590800" y="1507610"/>
            <a:ext cx="1391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transpiration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741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89F8AF-E2C5-5843-9FF1-88CFD9E38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7D03D9-579A-A64F-8E75-C99E66057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Vascular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bundle</a:t>
            </a:r>
          </a:p>
          <a:p>
            <a:r>
              <a:rPr kumimoji="1" lang="en-US" altLang="zh-CN" dirty="0"/>
              <a:t>Distribution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xylem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phloem</a:t>
            </a:r>
          </a:p>
          <a:p>
            <a:r>
              <a:rPr kumimoji="1" lang="en-US" altLang="zh-CN" dirty="0"/>
              <a:t>Structure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xylem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phloem</a:t>
            </a:r>
            <a:r>
              <a:rPr kumimoji="1" lang="zh-CN" altLang="en-US" dirty="0"/>
              <a:t> </a:t>
            </a:r>
            <a:r>
              <a:rPr kumimoji="1" lang="en-US" altLang="zh-CN" dirty="0"/>
              <a:t>(adaptations)</a:t>
            </a:r>
          </a:p>
          <a:p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water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obtained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transported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plants</a:t>
            </a:r>
            <a:r>
              <a:rPr kumimoji="1" lang="zh-CN" altLang="en-US" dirty="0"/>
              <a:t> </a:t>
            </a:r>
            <a:r>
              <a:rPr kumimoji="1" lang="en-US" altLang="zh-CN" dirty="0"/>
              <a:t>(cohesion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adhesion)</a:t>
            </a:r>
          </a:p>
          <a:p>
            <a:r>
              <a:rPr kumimoji="1" lang="en-US" altLang="zh-CN" dirty="0"/>
              <a:t>Transpiration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(potometer)</a:t>
            </a:r>
          </a:p>
          <a:p>
            <a:r>
              <a:rPr kumimoji="1" lang="en-US" altLang="zh-CN" dirty="0"/>
              <a:t>Translocation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3928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factors affect transpiration?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525963"/>
          </a:xfrm>
        </p:spPr>
        <p:txBody>
          <a:bodyPr/>
          <a:lstStyle/>
          <a:p>
            <a:pPr>
              <a:buNone/>
            </a:pPr>
            <a:r>
              <a:rPr lang="en-GB" dirty="0"/>
              <a:t>	There are several </a:t>
            </a:r>
            <a:r>
              <a:rPr lang="en-GB" b="1" dirty="0"/>
              <a:t>environmental</a:t>
            </a:r>
            <a:r>
              <a:rPr lang="en-GB" dirty="0"/>
              <a:t> factors that can affect the rate of transpiration.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Temperature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Humidity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Light intensity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Wind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b="1" dirty="0"/>
              <a:t>Water</a:t>
            </a:r>
            <a:r>
              <a:rPr lang="zh-CN" altLang="en-US" b="1" dirty="0"/>
              <a:t> </a:t>
            </a:r>
            <a:r>
              <a:rPr lang="en-US" altLang="zh-CN" b="1" dirty="0"/>
              <a:t>supply</a:t>
            </a:r>
            <a:r>
              <a:rPr lang="zh-CN" altLang="en-US" b="1" dirty="0"/>
              <a:t> </a:t>
            </a:r>
            <a:r>
              <a:rPr lang="en-US" altLang="zh-CN" b="1" dirty="0"/>
              <a:t>(soil)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6BCE73-9904-2F44-A858-CE528F29A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321965"/>
            <a:ext cx="2895600" cy="1143000"/>
          </a:xfrm>
        </p:spPr>
        <p:txBody>
          <a:bodyPr/>
          <a:lstStyle/>
          <a:p>
            <a:r>
              <a:rPr kumimoji="1" lang="en-US" altLang="zh-CN" dirty="0"/>
              <a:t>Potometer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CE036E-7249-4448-B7BC-0D7A088A4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2565400"/>
            <a:ext cx="7620000" cy="42926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37CD32C-4DB1-564F-8DD8-5EA558BBEAE7}"/>
              </a:ext>
            </a:extLst>
          </p:cNvPr>
          <p:cNvSpPr txBox="1"/>
          <p:nvPr/>
        </p:nvSpPr>
        <p:spPr>
          <a:xfrm>
            <a:off x="4800600" y="2362200"/>
            <a:ext cx="3733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concepts:</a:t>
            </a:r>
          </a:p>
          <a:p>
            <a:r>
              <a:rPr kumimoji="1" lang="en-US" altLang="zh-CN" dirty="0"/>
              <a:t>Airtight</a:t>
            </a:r>
            <a:r>
              <a:rPr kumimoji="1" lang="zh-CN" altLang="en-US" dirty="0"/>
              <a:t> </a:t>
            </a:r>
            <a:r>
              <a:rPr kumimoji="1" lang="en-US" altLang="zh-CN" dirty="0"/>
              <a:t>seal</a:t>
            </a:r>
            <a:r>
              <a:rPr kumimoji="1" lang="zh-CN" altLang="en-US" dirty="0"/>
              <a:t> </a:t>
            </a:r>
            <a:r>
              <a:rPr kumimoji="1" lang="en-US" altLang="zh-CN" dirty="0"/>
              <a:t>(can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</a:t>
            </a:r>
            <a:r>
              <a:rPr kumimoji="1" lang="zh-CN" altLang="en-US" dirty="0"/>
              <a:t> </a:t>
            </a:r>
            <a:r>
              <a:rPr kumimoji="1" lang="en-US" altLang="zh-CN" dirty="0"/>
              <a:t>petroleum</a:t>
            </a:r>
            <a:r>
              <a:rPr kumimoji="1" lang="zh-CN" altLang="en-US" dirty="0"/>
              <a:t> </a:t>
            </a:r>
            <a:r>
              <a:rPr kumimoji="1" lang="en-US" altLang="zh-CN" dirty="0"/>
              <a:t>jelly);</a:t>
            </a:r>
          </a:p>
          <a:p>
            <a:r>
              <a:rPr kumimoji="1" lang="en-US" altLang="zh-CN" dirty="0"/>
              <a:t>(reservoir)</a:t>
            </a:r>
          </a:p>
          <a:p>
            <a:r>
              <a:rPr kumimoji="1" lang="en-US" altLang="zh-CN" dirty="0"/>
              <a:t>Measure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distance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air</a:t>
            </a:r>
            <a:r>
              <a:rPr kumimoji="1" lang="zh-CN" altLang="en-US" dirty="0"/>
              <a:t> </a:t>
            </a:r>
            <a:r>
              <a:rPr kumimoji="1" lang="en-US" altLang="zh-CN" dirty="0"/>
              <a:t>bubble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or</a:t>
            </a:r>
            <a:r>
              <a:rPr kumimoji="1" lang="zh-CN" altLang="en-US" dirty="0"/>
              <a:t> </a:t>
            </a:r>
            <a:r>
              <a:rPr kumimoji="1" lang="en-US" altLang="zh-CN" dirty="0"/>
              <a:t>meniscus</a:t>
            </a:r>
            <a:r>
              <a:rPr kumimoji="1" lang="zh-CN" altLang="en-US" dirty="0"/>
              <a:t> </a:t>
            </a:r>
            <a:r>
              <a:rPr kumimoji="1" lang="en-US" altLang="zh-CN" dirty="0"/>
              <a:t>moves.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13C238F-AEA2-864F-B16C-564CF9F1AF89}"/>
              </a:ext>
            </a:extLst>
          </p:cNvPr>
          <p:cNvSpPr txBox="1"/>
          <p:nvPr/>
        </p:nvSpPr>
        <p:spPr>
          <a:xfrm>
            <a:off x="676608" y="1633179"/>
            <a:ext cx="7857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role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reservoir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here?</a:t>
            </a:r>
            <a:r>
              <a:rPr kumimoji="1" lang="zh-CN" altLang="en-US" dirty="0"/>
              <a:t> </a:t>
            </a:r>
            <a:r>
              <a:rPr kumimoji="1" lang="en-US" altLang="zh-CN" dirty="0"/>
              <a:t>Does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system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work</a:t>
            </a:r>
            <a:r>
              <a:rPr kumimoji="1" lang="zh-CN" altLang="en-US" dirty="0"/>
              <a:t> </a:t>
            </a:r>
            <a:r>
              <a:rPr kumimoji="1" lang="en-US" altLang="zh-CN" dirty="0"/>
              <a:t>if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</a:t>
            </a:r>
            <a:r>
              <a:rPr kumimoji="1" lang="zh-CN" altLang="en-US" dirty="0"/>
              <a:t> </a:t>
            </a:r>
            <a:r>
              <a:rPr kumimoji="1" lang="en-US" altLang="zh-CN" dirty="0"/>
              <a:t>remove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reservoir?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111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3D862B9-84B5-1942-8E2F-ECF1AAC78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915438"/>
            <a:ext cx="6248400" cy="294256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78AE4CE-FB99-9548-BE4C-A94CEA896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1800" y="0"/>
            <a:ext cx="4902200" cy="4892625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7A9D2D1F-C63E-B742-87C8-80DA9E075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5943600" cy="1143000"/>
          </a:xfrm>
        </p:spPr>
        <p:txBody>
          <a:bodyPr/>
          <a:lstStyle/>
          <a:p>
            <a:r>
              <a:rPr kumimoji="1" lang="en-US" altLang="zh-CN" dirty="0"/>
              <a:t>Potometer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A33B7A2-98B8-C844-834D-23D7483AFA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00" y="243043"/>
            <a:ext cx="20574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5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happens if a plant does not get enough water?</a:t>
            </a:r>
          </a:p>
        </p:txBody>
      </p:sp>
      <p:pic>
        <p:nvPicPr>
          <p:cNvPr id="4" name="Content Placeholder 3" descr="turgid-and-flaccid-cell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9400" y="1828800"/>
            <a:ext cx="8885200" cy="4016851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F730557-B264-9E40-B1C7-6D82B00AFB9F}"/>
              </a:ext>
            </a:extLst>
          </p:cNvPr>
          <p:cNvSpPr txBox="1"/>
          <p:nvPr/>
        </p:nvSpPr>
        <p:spPr>
          <a:xfrm>
            <a:off x="304800" y="6096000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Plants wilt when they lose more water than gain. Plant cells that make up the plant lose water and become floppy, not firmed, or called flaccid.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333" y="457200"/>
            <a:ext cx="4467922" cy="1143000"/>
          </a:xfrm>
        </p:spPr>
        <p:txBody>
          <a:bodyPr/>
          <a:lstStyle/>
          <a:p>
            <a:r>
              <a:rPr lang="en-GB" dirty="0"/>
              <a:t>Translocation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439" y="2514600"/>
            <a:ext cx="8735122" cy="4267200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GB" sz="2400" dirty="0"/>
              <a:t>	Definition:</a:t>
            </a:r>
          </a:p>
          <a:p>
            <a:r>
              <a:rPr lang="en-GB" sz="2400" dirty="0"/>
              <a:t>Translocation is the movement of </a:t>
            </a:r>
          </a:p>
          <a:p>
            <a:r>
              <a:rPr lang="en-GB" sz="2400" b="1" u="sng" dirty="0"/>
              <a:t>sucrose</a:t>
            </a:r>
            <a:r>
              <a:rPr lang="en-GB" sz="2400" b="1" dirty="0"/>
              <a:t> and </a:t>
            </a:r>
            <a:r>
              <a:rPr lang="en-GB" sz="2400" b="1" u="sng" dirty="0"/>
              <a:t>amino acids </a:t>
            </a:r>
            <a:r>
              <a:rPr lang="en-GB" sz="2400" dirty="0"/>
              <a:t>in the </a:t>
            </a:r>
            <a:r>
              <a:rPr lang="en-GB" sz="2400" b="1" u="sng" dirty="0"/>
              <a:t>phloem</a:t>
            </a:r>
            <a:r>
              <a:rPr lang="en-GB" sz="2400" b="1" dirty="0"/>
              <a:t> </a:t>
            </a:r>
          </a:p>
          <a:p>
            <a:r>
              <a:rPr lang="en-GB" sz="2400" dirty="0"/>
              <a:t>from</a:t>
            </a:r>
            <a:r>
              <a:rPr lang="en-GB" sz="2400" b="1" dirty="0"/>
              <a:t> </a:t>
            </a:r>
            <a:r>
              <a:rPr lang="en-GB" sz="2400" b="1" u="sng" dirty="0"/>
              <a:t>regions of production (source) </a:t>
            </a:r>
            <a:r>
              <a:rPr lang="en-GB" sz="2400" dirty="0"/>
              <a:t>in the leaves </a:t>
            </a:r>
          </a:p>
          <a:p>
            <a:r>
              <a:rPr lang="en-GB" sz="2400" dirty="0"/>
              <a:t>to </a:t>
            </a:r>
            <a:r>
              <a:rPr lang="en-GB" sz="2400" b="1" u="sng" dirty="0"/>
              <a:t>regions of storage, or to regions of utilisation in respiration or growth (sink).</a:t>
            </a:r>
          </a:p>
          <a:p>
            <a:endParaRPr lang="en-GB" sz="2400" b="1" u="sng" dirty="0"/>
          </a:p>
          <a:p>
            <a:r>
              <a:rPr lang="en-US" altLang="zh-CN" sz="2400" dirty="0"/>
              <a:t>Discuss</a:t>
            </a:r>
            <a:r>
              <a:rPr lang="zh-CN" altLang="en-US" sz="2400" dirty="0"/>
              <a:t> </a:t>
            </a:r>
            <a:r>
              <a:rPr lang="en-US" altLang="zh-CN" sz="2400" dirty="0"/>
              <a:t>about</a:t>
            </a:r>
            <a:r>
              <a:rPr lang="zh-CN" altLang="en-US" sz="2400" dirty="0"/>
              <a:t> </a:t>
            </a:r>
            <a:r>
              <a:rPr lang="en-US" altLang="zh-CN" sz="2400" dirty="0"/>
              <a:t>source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sink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plants.</a:t>
            </a:r>
            <a:endParaRPr lang="en-GB" sz="2400" dirty="0"/>
          </a:p>
          <a:p>
            <a:r>
              <a:rPr lang="en-US" altLang="zh-CN" sz="2400" dirty="0"/>
              <a:t>a.</a:t>
            </a:r>
            <a:r>
              <a:rPr lang="zh-CN" altLang="en-US" sz="2400" dirty="0"/>
              <a:t> </a:t>
            </a:r>
            <a:r>
              <a:rPr lang="en-GB" sz="2400" dirty="0"/>
              <a:t>Are leaves or shoots always source? </a:t>
            </a:r>
          </a:p>
          <a:p>
            <a:pPr indent="0">
              <a:buNone/>
            </a:pPr>
            <a:r>
              <a:rPr lang="en-US" altLang="zh-CN" sz="2400" dirty="0"/>
              <a:t>b.</a:t>
            </a:r>
            <a:r>
              <a:rPr lang="zh-CN" altLang="en-US" sz="2400" dirty="0"/>
              <a:t> </a:t>
            </a:r>
            <a:r>
              <a:rPr lang="en-GB" sz="2400" dirty="0"/>
              <a:t>Can storage root (carrot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sweet</a:t>
            </a:r>
            <a:r>
              <a:rPr lang="zh-CN" altLang="en-US" sz="2400" dirty="0"/>
              <a:t> </a:t>
            </a:r>
            <a:r>
              <a:rPr lang="en-US" altLang="zh-CN" sz="2400" dirty="0"/>
              <a:t>potato</a:t>
            </a:r>
            <a:r>
              <a:rPr lang="en-GB" sz="2400" dirty="0"/>
              <a:t>) or stem (potato tuber) be the source? </a:t>
            </a:r>
          </a:p>
          <a:p>
            <a:pPr indent="0">
              <a:buNone/>
            </a:pPr>
            <a:r>
              <a:rPr lang="en-US" altLang="zh-CN" sz="2400" dirty="0"/>
              <a:t>c.</a:t>
            </a:r>
            <a:r>
              <a:rPr lang="zh-CN" altLang="en-US" sz="2400" dirty="0"/>
              <a:t> </a:t>
            </a:r>
            <a:r>
              <a:rPr lang="en-GB" sz="2400" dirty="0"/>
              <a:t>When</a:t>
            </a:r>
            <a:r>
              <a:rPr lang="zh-CN" altLang="en-US" sz="2400" dirty="0"/>
              <a:t> </a:t>
            </a:r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storage</a:t>
            </a:r>
            <a:r>
              <a:rPr lang="zh-CN" altLang="en-US" sz="2400" dirty="0"/>
              <a:t> </a:t>
            </a:r>
            <a:r>
              <a:rPr lang="en-US" altLang="zh-CN" sz="2400" dirty="0"/>
              <a:t>root</a:t>
            </a:r>
            <a:r>
              <a:rPr lang="zh-CN" altLang="en-US" sz="2400" dirty="0"/>
              <a:t> </a:t>
            </a:r>
            <a:r>
              <a:rPr lang="en-US" altLang="zh-CN" sz="2400" dirty="0"/>
              <a:t>or</a:t>
            </a:r>
            <a:r>
              <a:rPr lang="zh-CN" altLang="en-US" sz="2400" dirty="0"/>
              <a:t> </a:t>
            </a:r>
            <a:r>
              <a:rPr lang="en-US" altLang="zh-CN" sz="2400" dirty="0"/>
              <a:t>stem</a:t>
            </a:r>
            <a:r>
              <a:rPr lang="zh-CN" altLang="en-US" sz="2400" dirty="0"/>
              <a:t> </a:t>
            </a:r>
            <a:r>
              <a:rPr lang="en-US" altLang="zh-CN" sz="2400" dirty="0"/>
              <a:t>be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source</a:t>
            </a:r>
            <a:r>
              <a:rPr lang="en-GB" sz="2400" dirty="0"/>
              <a:t>?</a:t>
            </a:r>
            <a:r>
              <a:rPr lang="zh-CN" altLang="en-US" sz="2400" dirty="0"/>
              <a:t> </a:t>
            </a:r>
            <a:r>
              <a:rPr lang="en-US" altLang="zh-CN" sz="2400" dirty="0"/>
              <a:t>(hint:</a:t>
            </a:r>
            <a:r>
              <a:rPr lang="zh-CN" altLang="en-US" sz="2400" dirty="0"/>
              <a:t> </a:t>
            </a:r>
            <a:r>
              <a:rPr lang="en-US" altLang="zh-CN" sz="2400" dirty="0"/>
              <a:t>different</a:t>
            </a:r>
            <a:r>
              <a:rPr lang="zh-CN" altLang="en-US" sz="2400" dirty="0"/>
              <a:t> </a:t>
            </a:r>
            <a:r>
              <a:rPr lang="en-US" altLang="zh-CN" sz="2400" dirty="0"/>
              <a:t>seasons)</a:t>
            </a:r>
            <a:endParaRPr lang="en-GB" sz="2400" dirty="0"/>
          </a:p>
        </p:txBody>
      </p:sp>
      <p:pic>
        <p:nvPicPr>
          <p:cNvPr id="4" name="Picture 4" descr="Wood-mouse-with-blackberry.jpg">
            <a:extLst>
              <a:ext uri="{FF2B5EF4-FFF2-40B4-BE49-F238E27FC236}">
                <a16:creationId xmlns:a16="http://schemas.microsoft.com/office/drawing/2014/main" id="{68FE4E64-1EBE-F141-9C47-5F158D84B01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99462" y="-1"/>
            <a:ext cx="4114802" cy="27432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Sources and sinks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plant transport, the part of the plant where a substance begins its journey is called a </a:t>
            </a:r>
            <a:r>
              <a:rPr lang="en-US" b="1" dirty="0"/>
              <a:t>source</a:t>
            </a:r>
            <a:r>
              <a:rPr lang="en-US" dirty="0"/>
              <a:t>. </a:t>
            </a:r>
          </a:p>
          <a:p>
            <a:r>
              <a:rPr lang="en-US" dirty="0"/>
              <a:t>The part where it ends its journey is a </a:t>
            </a:r>
            <a:r>
              <a:rPr lang="en-US" b="1" dirty="0"/>
              <a:t>sink. </a:t>
            </a:r>
          </a:p>
          <a:p>
            <a:r>
              <a:rPr lang="en-US" dirty="0"/>
              <a:t>At different times of the year, a plant organ may be a source or a sink. 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285999"/>
          </a:xfrm>
        </p:spPr>
        <p:txBody>
          <a:bodyPr/>
          <a:lstStyle/>
          <a:p>
            <a:r>
              <a:rPr lang="en-GB" dirty="0"/>
              <a:t>Leaves make </a:t>
            </a:r>
            <a:r>
              <a:rPr lang="en-GB" b="1" dirty="0"/>
              <a:t>fatty acids </a:t>
            </a:r>
            <a:r>
              <a:rPr lang="en-GB" dirty="0"/>
              <a:t>that are stored in many seeds as </a:t>
            </a:r>
            <a:r>
              <a:rPr lang="en-GB" b="1" dirty="0"/>
              <a:t>oils</a:t>
            </a:r>
            <a:r>
              <a:rPr lang="en-GB" dirty="0"/>
              <a:t>, and are also needed for the </a:t>
            </a:r>
            <a:r>
              <a:rPr lang="en-GB" b="1" dirty="0"/>
              <a:t>waxy cuticle </a:t>
            </a:r>
            <a:r>
              <a:rPr lang="en-GB" dirty="0"/>
              <a:t>on the upper surface of the leaves.</a:t>
            </a:r>
          </a:p>
          <a:p>
            <a:endParaRPr lang="en-GB" dirty="0"/>
          </a:p>
        </p:txBody>
      </p:sp>
      <p:pic>
        <p:nvPicPr>
          <p:cNvPr id="4" name="Picture 3" descr="Peanuts_with_skin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5800" y="3717214"/>
            <a:ext cx="3810000" cy="2980765"/>
          </a:xfrm>
          <a:prstGeom prst="rect">
            <a:avLst/>
          </a:prstGeom>
        </p:spPr>
      </p:pic>
      <p:pic>
        <p:nvPicPr>
          <p:cNvPr id="5" name="Picture 4" descr="Sunflower-Seed-Image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0" y="3733800"/>
            <a:ext cx="3962400" cy="2971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Transpiration / translocation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442346"/>
              </p:ext>
            </p:extLst>
          </p:nvPr>
        </p:nvGraphicFramePr>
        <p:xfrm>
          <a:off x="587326" y="2514600"/>
          <a:ext cx="8077200" cy="2834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24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Substances involved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Active or passive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Tissues involved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b="1" dirty="0"/>
                        <a:t>Transpiration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Water, mineral ions	</a:t>
                      </a:r>
                    </a:p>
                    <a:p>
                      <a:endParaRPr lang="en-GB" sz="24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Passive </a:t>
                      </a:r>
                    </a:p>
                    <a:p>
                      <a:r>
                        <a:rPr lang="en-GB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(does not require energy) 	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Xylem </a:t>
                      </a:r>
                    </a:p>
                    <a:p>
                      <a:pPr algn="ctr"/>
                      <a:r>
                        <a:rPr lang="en-GB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(dead cells) 	</a:t>
                      </a:r>
                    </a:p>
                    <a:p>
                      <a:endParaRPr lang="en-GB" sz="24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b="1" dirty="0"/>
                        <a:t>Translocation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Sucrose, amino acids, fatty acids 	</a:t>
                      </a:r>
                    </a:p>
                    <a:p>
                      <a:endParaRPr lang="en-GB" sz="24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Active </a:t>
                      </a:r>
                    </a:p>
                    <a:p>
                      <a:r>
                        <a:rPr lang="en-GB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(requires energy) 	</a:t>
                      </a:r>
                    </a:p>
                    <a:p>
                      <a:endParaRPr lang="en-GB" sz="2400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Phloem </a:t>
                      </a:r>
                    </a:p>
                    <a:p>
                      <a:pPr algn="ctr"/>
                      <a:r>
                        <a:rPr lang="en-GB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(living cells)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圆角矩形 2">
            <a:extLst>
              <a:ext uri="{FF2B5EF4-FFF2-40B4-BE49-F238E27FC236}">
                <a16:creationId xmlns:a16="http://schemas.microsoft.com/office/drawing/2014/main" id="{C646A091-C183-6D40-85A1-26689D467519}"/>
              </a:ext>
            </a:extLst>
          </p:cNvPr>
          <p:cNvSpPr/>
          <p:nvPr/>
        </p:nvSpPr>
        <p:spPr>
          <a:xfrm>
            <a:off x="2667000" y="3276600"/>
            <a:ext cx="5791200" cy="99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55298E9E-2267-7C47-91A1-3AFA0E865B82}"/>
              </a:ext>
            </a:extLst>
          </p:cNvPr>
          <p:cNvSpPr/>
          <p:nvPr/>
        </p:nvSpPr>
        <p:spPr>
          <a:xfrm>
            <a:off x="2667000" y="4358640"/>
            <a:ext cx="5791200" cy="99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zh-CN" dirty="0"/>
              <a:t>Quick-Quiz</a:t>
            </a:r>
            <a:endParaRPr lang="zh-CN" altLang="en-US" dirty="0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ltGray">
          <a:xfrm>
            <a:off x="827584" y="914400"/>
            <a:ext cx="7391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zh-CN" sz="2400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1. What is a vascular bundle?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ltGray">
          <a:xfrm>
            <a:off x="1371600" y="1352387"/>
            <a:ext cx="7391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zh-CN" sz="2400" dirty="0">
                <a:solidFill>
                  <a:srgbClr val="FF0000"/>
                </a:solidFill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Xylem and phloem, for transport in plants 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ltGray">
          <a:xfrm>
            <a:off x="838200" y="1748135"/>
            <a:ext cx="7391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zh-CN" sz="2400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2. Through which tissue are amino acids transported?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ltGray">
          <a:xfrm>
            <a:off x="1371600" y="2129135"/>
            <a:ext cx="7391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zh-CN" sz="2400" dirty="0">
                <a:solidFill>
                  <a:srgbClr val="FF0000"/>
                </a:solidFill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Phloem</a:t>
            </a: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ltGray">
          <a:xfrm>
            <a:off x="838200" y="2510135"/>
            <a:ext cx="7848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zh-CN" sz="2400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3. Give two examples of substances being </a:t>
            </a:r>
            <a:r>
              <a:rPr lang="en-GB" altLang="zh-CN" sz="2400" dirty="0" err="1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translocated</a:t>
            </a:r>
            <a:r>
              <a:rPr lang="en-GB" altLang="zh-CN" sz="2400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ltGray">
          <a:xfrm>
            <a:off x="1371600" y="2895600"/>
            <a:ext cx="7391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zh-CN" sz="2400" dirty="0">
                <a:solidFill>
                  <a:srgbClr val="FF0000"/>
                </a:solidFill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Amino acids, sucrose, hormones</a:t>
            </a: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ltGray">
          <a:xfrm>
            <a:off x="838200" y="3267670"/>
            <a:ext cx="7848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zh-CN" sz="2400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4. What is the movement direction of transpiration? </a:t>
            </a: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ltGray">
          <a:xfrm>
            <a:off x="1371600" y="3653135"/>
            <a:ext cx="7391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zh-CN" sz="2400" dirty="0">
                <a:solidFill>
                  <a:srgbClr val="FF0000"/>
                </a:solidFill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From root to leaves/ upwards</a:t>
            </a:r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ltGray">
          <a:xfrm>
            <a:off x="838200" y="4029670"/>
            <a:ext cx="7848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zh-CN" sz="2400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5. What is the movement direction of translocation?</a:t>
            </a: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ltGray">
          <a:xfrm>
            <a:off x="1371600" y="4415135"/>
            <a:ext cx="7391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zh-CN" sz="2400" dirty="0">
                <a:solidFill>
                  <a:srgbClr val="FF0000"/>
                </a:solidFill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Both upwards and downwards/ from source to sink</a:t>
            </a: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ltGray">
          <a:xfrm>
            <a:off x="838200" y="4791670"/>
            <a:ext cx="7848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zh-CN" sz="2400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6. What is source &amp; sink?</a:t>
            </a: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ltGray">
          <a:xfrm>
            <a:off x="1371600" y="5177135"/>
            <a:ext cx="7772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zh-CN" sz="2400" dirty="0">
                <a:solidFill>
                  <a:srgbClr val="FF0000"/>
                </a:solidFill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Site of production/ absorption; site of storage/ utilisation</a:t>
            </a:r>
          </a:p>
        </p:txBody>
      </p:sp>
      <p:sp>
        <p:nvSpPr>
          <p:cNvPr id="16" name="Text Box 3"/>
          <p:cNvSpPr txBox="1">
            <a:spLocks noChangeArrowheads="1"/>
          </p:cNvSpPr>
          <p:nvPr/>
        </p:nvSpPr>
        <p:spPr bwMode="ltGray">
          <a:xfrm>
            <a:off x="838200" y="5562600"/>
            <a:ext cx="7848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zh-CN" sz="2400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7. What is the pathway of water in plants (detailed)?</a:t>
            </a:r>
          </a:p>
        </p:txBody>
      </p:sp>
      <p:sp>
        <p:nvSpPr>
          <p:cNvPr id="17" name="Text Box 3"/>
          <p:cNvSpPr txBox="1">
            <a:spLocks noChangeArrowheads="1"/>
          </p:cNvSpPr>
          <p:nvPr/>
        </p:nvSpPr>
        <p:spPr bwMode="ltGray">
          <a:xfrm>
            <a:off x="1371600" y="5948065"/>
            <a:ext cx="73914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zh-CN" sz="2400" dirty="0">
                <a:solidFill>
                  <a:srgbClr val="FF0000"/>
                </a:solidFill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Root hair, root cortex, xylem, mesophyll cells, (cell surface/ membrane), air space, </a:t>
            </a:r>
            <a:r>
              <a:rPr lang="en-GB" altLang="zh-CN" sz="2400" dirty="0" err="1">
                <a:solidFill>
                  <a:srgbClr val="FF0000"/>
                </a:solidFill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stomat</a:t>
            </a:r>
            <a:r>
              <a:rPr lang="en-US" altLang="zh-Hans" sz="2400">
                <a:solidFill>
                  <a:srgbClr val="FF0000"/>
                </a:solidFill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a</a:t>
            </a:r>
            <a:endParaRPr lang="en-GB" altLang="zh-CN" sz="2400" dirty="0">
              <a:solidFill>
                <a:srgbClr val="FF0000"/>
              </a:solidFill>
              <a:latin typeface="Arial" panose="020B0604020202020204" pitchFamily="34" charset="0"/>
              <a:ea typeface="宋体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" grpId="1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zh-CN" dirty="0"/>
              <a:t>Quick-Quiz</a:t>
            </a:r>
            <a:endParaRPr lang="zh-CN" altLang="en-US" dirty="0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ltGray">
          <a:xfrm>
            <a:off x="457200" y="914400"/>
            <a:ext cx="7391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zh-CN" sz="2400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8. What is cohesion?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ltGray">
          <a:xfrm>
            <a:off x="838200" y="1352387"/>
            <a:ext cx="8077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zh-CN" sz="2400" dirty="0">
                <a:solidFill>
                  <a:srgbClr val="FF0000"/>
                </a:solidFill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Water molecules stick together, due to electrical attraction 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ltGray">
          <a:xfrm>
            <a:off x="457200" y="1767348"/>
            <a:ext cx="7391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zh-CN" sz="2400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9. Where does transpiration start?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ltGray">
          <a:xfrm>
            <a:off x="838200" y="2205335"/>
            <a:ext cx="8077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zh-CN" sz="2400" dirty="0">
                <a:solidFill>
                  <a:srgbClr val="FF0000"/>
                </a:solidFill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Leaves/ stomata/ leaf surface</a:t>
            </a: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ltGray">
          <a:xfrm>
            <a:off x="457200" y="2605548"/>
            <a:ext cx="7391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zh-CN" sz="2400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10. Why wilting occurs?</a:t>
            </a: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ltGray">
          <a:xfrm>
            <a:off x="838200" y="3043535"/>
            <a:ext cx="8077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zh-CN" sz="2400" dirty="0">
                <a:solidFill>
                  <a:srgbClr val="FF0000"/>
                </a:solidFill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Water loss more than water uptake</a:t>
            </a: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ltGray">
          <a:xfrm>
            <a:off x="457200" y="3443748"/>
            <a:ext cx="84582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zh-CN" sz="2400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11. Where will become red if you put a stem of in a beaker of    red food dye solution?</a:t>
            </a: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ltGray">
          <a:xfrm>
            <a:off x="838200" y="4262735"/>
            <a:ext cx="8077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zh-CN" sz="2400" dirty="0">
                <a:solidFill>
                  <a:srgbClr val="FF0000"/>
                </a:solidFill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xylem</a:t>
            </a:r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ltGray">
          <a:xfrm>
            <a:off x="457200" y="4739148"/>
            <a:ext cx="73914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zh-CN" sz="2400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12. How much water </a:t>
            </a:r>
            <a:r>
              <a:rPr lang="en-GB" altLang="zh-CN" sz="2400" dirty="0" err="1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uptaken</a:t>
            </a:r>
            <a:r>
              <a:rPr lang="en-GB" altLang="zh-CN" sz="2400" dirty="0"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 by plants is lost by transpiration, generally? (percentage)</a:t>
            </a: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ltGray">
          <a:xfrm>
            <a:off x="838200" y="5558135"/>
            <a:ext cx="8077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zh-CN" sz="2400" dirty="0">
                <a:solidFill>
                  <a:srgbClr val="FF0000"/>
                </a:solidFill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About 95%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" grpId="1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578FC-26F1-2548-AC80-E1395BA3D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Vascular bundle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E848A9-80FD-3E4D-AE10-0B12A0166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505200" cy="49530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1500"/>
              </a:spcBef>
            </a:pPr>
            <a:r>
              <a:rPr kumimoji="1" lang="en-US" altLang="zh-CN" dirty="0"/>
              <a:t>A </a:t>
            </a:r>
            <a:r>
              <a:rPr kumimoji="1" lang="en-US" altLang="zh-CN" b="1" dirty="0">
                <a:solidFill>
                  <a:srgbClr val="92D050"/>
                </a:solidFill>
              </a:rPr>
              <a:t>vascular bundle </a:t>
            </a:r>
            <a:r>
              <a:rPr kumimoji="1" lang="en-US" altLang="zh-CN" dirty="0"/>
              <a:t>is a part of the transport system in </a:t>
            </a:r>
            <a:r>
              <a:rPr kumimoji="1" lang="en-US" altLang="zh-CN" b="1" dirty="0">
                <a:solidFill>
                  <a:srgbClr val="92D050"/>
                </a:solidFill>
              </a:rPr>
              <a:t>vascular plants</a:t>
            </a:r>
            <a:r>
              <a:rPr kumimoji="1" lang="en-US" altLang="zh-CN" dirty="0"/>
              <a:t>. </a:t>
            </a:r>
          </a:p>
          <a:p>
            <a:pPr>
              <a:lnSpc>
                <a:spcPct val="110000"/>
              </a:lnSpc>
              <a:spcBef>
                <a:spcPts val="1500"/>
              </a:spcBef>
            </a:pPr>
            <a:r>
              <a:rPr kumimoji="1" lang="en-US" altLang="zh-CN" dirty="0"/>
              <a:t>The transport happens in vascular tissue, which exists in two forms: xylem and phloem. </a:t>
            </a:r>
          </a:p>
          <a:p>
            <a:pPr>
              <a:lnSpc>
                <a:spcPct val="110000"/>
              </a:lnSpc>
              <a:spcBef>
                <a:spcPts val="1500"/>
              </a:spcBef>
            </a:pPr>
            <a:r>
              <a:rPr kumimoji="1" lang="en-US" altLang="zh-CN" dirty="0"/>
              <a:t>Both tissues are present in a vascular bundle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D0148C-4AF2-304A-9088-2E5991937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600200"/>
            <a:ext cx="3492500" cy="2324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C4859E0-709F-0445-8A94-B80626868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3935436"/>
            <a:ext cx="5181600" cy="292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9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英华\biology\备课资料\teahing fig\plant transportation\6a1c4484da382cb0befceda6f0be8cd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0" y="445577"/>
            <a:ext cx="6705600" cy="633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76600" y="2743200"/>
            <a:ext cx="4956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X</a:t>
            </a:r>
            <a:endParaRPr lang="zh-CN" altLang="en-US" sz="4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590800" y="2895600"/>
            <a:ext cx="4844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P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06789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F21616-BECF-F442-9197-21A83CD6C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Xylem &amp; phloem</a:t>
            </a:r>
            <a:endParaRPr kumimoji="1" lang="zh-CN" alt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5C01482-E4CE-0F4F-81FE-163019EAB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1451"/>
              </p:ext>
            </p:extLst>
          </p:nvPr>
        </p:nvGraphicFramePr>
        <p:xfrm>
          <a:off x="876300" y="1981200"/>
          <a:ext cx="73914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1687152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460581537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4487166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features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xylem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phloem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722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materials transported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827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cells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03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cytoplasm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557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end walls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229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direction of flow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814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cell wall thickness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859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cell wall composition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866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other worth mention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370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248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799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2459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B0D02A-89E3-4748-8FBF-A3E1B1E29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Features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lang="en-US" altLang="zh-Hans" dirty="0"/>
              <a:t>x</a:t>
            </a:r>
            <a:r>
              <a:rPr lang="en-GB" altLang="zh-CN" dirty="0"/>
              <a:t>ylem and phloem</a:t>
            </a:r>
            <a:r>
              <a:rPr lang="zh-CN" altLang="en-US" dirty="0"/>
              <a:t> </a:t>
            </a:r>
            <a:endParaRPr kumimoji="1"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6919984-A78B-4B4D-8276-E478BA8A6A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xylem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50A4A7D-D6EE-C04E-965E-71CC436EEC4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11848147-B1BC-BD4A-A939-3AA8EC04FC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zh-CN" dirty="0"/>
              <a:t>phloem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C871485-2C09-484A-A405-8F0AD811315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4961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020330D-AE59-3F43-A10E-D863681A3B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09600"/>
            <a:ext cx="9144000" cy="1219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29D0549-524D-1C47-9FBA-2F4F79B8B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4" y="2133600"/>
            <a:ext cx="9144000" cy="453771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0BCF786-0DA2-C240-B5A4-CB01282BE62E}"/>
              </a:ext>
            </a:extLst>
          </p:cNvPr>
          <p:cNvSpPr/>
          <p:nvPr/>
        </p:nvSpPr>
        <p:spPr>
          <a:xfrm>
            <a:off x="5486400" y="2459355"/>
            <a:ext cx="3728435" cy="388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Not required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D290AC1-3FA3-1845-BC09-7915D926A154}"/>
              </a:ext>
            </a:extLst>
          </p:cNvPr>
          <p:cNvSpPr/>
          <p:nvPr/>
        </p:nvSpPr>
        <p:spPr>
          <a:xfrm>
            <a:off x="3752490" y="2743200"/>
            <a:ext cx="1639019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Not required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5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Hans" dirty="0"/>
              <a:t>Distribution</a:t>
            </a:r>
            <a:r>
              <a:rPr lang="zh-Hans" altLang="en-US" dirty="0"/>
              <a:t> </a:t>
            </a:r>
            <a:r>
              <a:rPr lang="en-US" altLang="zh-Hans" dirty="0"/>
              <a:t>of</a:t>
            </a:r>
            <a:r>
              <a:rPr lang="zh-Hans" altLang="en-US" dirty="0"/>
              <a:t> </a:t>
            </a:r>
            <a:r>
              <a:rPr lang="en-US" altLang="zh-Hans" dirty="0"/>
              <a:t>x</a:t>
            </a:r>
            <a:r>
              <a:rPr lang="en-GB" dirty="0"/>
              <a:t>ylem and phloem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dicots</a:t>
            </a:r>
            <a:endParaRPr lang="en-GB" dirty="0"/>
          </a:p>
        </p:txBody>
      </p:sp>
      <p:pic>
        <p:nvPicPr>
          <p:cNvPr id="4" name="Content Placeholder 3" descr="root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200" y="1575009"/>
            <a:ext cx="4495800" cy="2675044"/>
          </a:xfrm>
        </p:spPr>
      </p:pic>
      <p:pic>
        <p:nvPicPr>
          <p:cNvPr id="6" name="Content Placeholder 3" descr="stemts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2600" y="1301902"/>
            <a:ext cx="3403335" cy="3469807"/>
          </a:xfrm>
          <a:prstGeom prst="rect">
            <a:avLst/>
          </a:prstGeom>
        </p:spPr>
      </p:pic>
      <p:pic>
        <p:nvPicPr>
          <p:cNvPr id="7" name="Picture 6" descr="plant transport 1.gi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9458"/>
          <a:stretch>
            <a:fillRect/>
          </a:stretch>
        </p:blipFill>
        <p:spPr>
          <a:xfrm>
            <a:off x="129502" y="5105400"/>
            <a:ext cx="5905916" cy="17526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0B4CAEC-8D3D-504F-BC62-12A4465DCE4F}"/>
              </a:ext>
            </a:extLst>
          </p:cNvPr>
          <p:cNvSpPr txBox="1"/>
          <p:nvPr/>
        </p:nvSpPr>
        <p:spPr>
          <a:xfrm>
            <a:off x="381000" y="4291427"/>
            <a:ext cx="3582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400" dirty="0">
                <a:solidFill>
                  <a:srgbClr val="00B050"/>
                </a:solidFill>
              </a:rPr>
              <a:t>Dicot</a:t>
            </a:r>
            <a:r>
              <a:rPr kumimoji="1" lang="zh-Hans" altLang="en-US" sz="2400" dirty="0">
                <a:solidFill>
                  <a:srgbClr val="00B050"/>
                </a:solidFill>
              </a:rPr>
              <a:t> </a:t>
            </a:r>
            <a:r>
              <a:rPr kumimoji="1" lang="en-US" altLang="zh-CN" sz="2400" dirty="0">
                <a:solidFill>
                  <a:srgbClr val="00B050"/>
                </a:solidFill>
              </a:rPr>
              <a:t>r</a:t>
            </a:r>
            <a:r>
              <a:rPr kumimoji="1" lang="en-US" altLang="zh-Hans" sz="2400" dirty="0">
                <a:solidFill>
                  <a:srgbClr val="00B050"/>
                </a:solidFill>
              </a:rPr>
              <a:t>oot</a:t>
            </a:r>
            <a:r>
              <a:rPr kumimoji="1" lang="en-US" altLang="zh-CN" sz="2400" dirty="0">
                <a:solidFill>
                  <a:srgbClr val="00B050"/>
                </a:solidFill>
              </a:rPr>
              <a:t>:</a:t>
            </a:r>
            <a:r>
              <a:rPr kumimoji="1" lang="zh-CN" altLang="en-US" sz="2400" dirty="0">
                <a:solidFill>
                  <a:srgbClr val="00B050"/>
                </a:solidFill>
              </a:rPr>
              <a:t> </a:t>
            </a:r>
            <a:r>
              <a:rPr kumimoji="1" lang="en-US" altLang="zh-CN" sz="2400" dirty="0">
                <a:solidFill>
                  <a:srgbClr val="00B050"/>
                </a:solidFill>
              </a:rPr>
              <a:t>at</a:t>
            </a:r>
            <a:r>
              <a:rPr kumimoji="1" lang="zh-CN" altLang="en-US" sz="2400" dirty="0">
                <a:solidFill>
                  <a:srgbClr val="00B050"/>
                </a:solidFill>
              </a:rPr>
              <a:t> </a:t>
            </a:r>
            <a:r>
              <a:rPr kumimoji="1" lang="en-US" altLang="zh-CN" sz="2400" dirty="0">
                <a:solidFill>
                  <a:srgbClr val="00B050"/>
                </a:solidFill>
              </a:rPr>
              <a:t>the</a:t>
            </a:r>
            <a:r>
              <a:rPr kumimoji="1" lang="zh-CN" altLang="en-US" sz="2400" dirty="0">
                <a:solidFill>
                  <a:srgbClr val="00B050"/>
                </a:solidFill>
              </a:rPr>
              <a:t> </a:t>
            </a:r>
            <a:r>
              <a:rPr kumimoji="1" lang="en-US" altLang="zh-CN" sz="2400" dirty="0">
                <a:solidFill>
                  <a:srgbClr val="00B050"/>
                </a:solidFill>
              </a:rPr>
              <a:t>centre</a:t>
            </a:r>
            <a:endParaRPr kumimoji="1" lang="zh-CN" altLang="en-US" sz="2400" dirty="0">
              <a:solidFill>
                <a:srgbClr val="00B05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44BEBD0-4C3C-B948-8180-F07D641DC45B}"/>
              </a:ext>
            </a:extLst>
          </p:cNvPr>
          <p:cNvSpPr txBox="1"/>
          <p:nvPr/>
        </p:nvSpPr>
        <p:spPr>
          <a:xfrm>
            <a:off x="6262800" y="4710501"/>
            <a:ext cx="27922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400" dirty="0">
                <a:solidFill>
                  <a:srgbClr val="00B050"/>
                </a:solidFill>
              </a:rPr>
              <a:t>Dicot</a:t>
            </a:r>
            <a:r>
              <a:rPr kumimoji="1" lang="zh-Hans" altLang="en-US" sz="2400" dirty="0">
                <a:solidFill>
                  <a:srgbClr val="00B050"/>
                </a:solidFill>
              </a:rPr>
              <a:t> </a:t>
            </a:r>
            <a:r>
              <a:rPr kumimoji="1" lang="en-US" altLang="zh-CN" sz="2400" dirty="0">
                <a:solidFill>
                  <a:srgbClr val="00B050"/>
                </a:solidFill>
              </a:rPr>
              <a:t>s</a:t>
            </a:r>
            <a:r>
              <a:rPr kumimoji="1" lang="en-US" altLang="zh-Hans" sz="2400" dirty="0">
                <a:solidFill>
                  <a:srgbClr val="00B050"/>
                </a:solidFill>
              </a:rPr>
              <a:t>tem</a:t>
            </a:r>
            <a:r>
              <a:rPr kumimoji="1" lang="en-US" altLang="zh-CN" sz="2400" dirty="0">
                <a:solidFill>
                  <a:srgbClr val="00B050"/>
                </a:solidFill>
              </a:rPr>
              <a:t>:</a:t>
            </a:r>
            <a:r>
              <a:rPr kumimoji="1" lang="zh-CN" altLang="en-US" sz="2400" dirty="0">
                <a:solidFill>
                  <a:srgbClr val="00B050"/>
                </a:solidFill>
              </a:rPr>
              <a:t> </a:t>
            </a:r>
            <a:r>
              <a:rPr kumimoji="1" lang="en-US" altLang="zh-CN" sz="2400" dirty="0">
                <a:solidFill>
                  <a:srgbClr val="00B050"/>
                </a:solidFill>
              </a:rPr>
              <a:t>arranged</a:t>
            </a:r>
            <a:r>
              <a:rPr kumimoji="1" lang="zh-CN" altLang="en-US" sz="2400" dirty="0">
                <a:solidFill>
                  <a:srgbClr val="00B050"/>
                </a:solidFill>
              </a:rPr>
              <a:t> </a:t>
            </a:r>
            <a:r>
              <a:rPr kumimoji="1" lang="en-US" altLang="zh-CN" sz="2400" dirty="0">
                <a:solidFill>
                  <a:srgbClr val="00B050"/>
                </a:solidFill>
              </a:rPr>
              <a:t>in</a:t>
            </a:r>
            <a:r>
              <a:rPr kumimoji="1" lang="zh-CN" altLang="en-US" sz="2400" dirty="0">
                <a:solidFill>
                  <a:srgbClr val="00B050"/>
                </a:solidFill>
              </a:rPr>
              <a:t> </a:t>
            </a:r>
            <a:r>
              <a:rPr kumimoji="1" lang="en-US" altLang="zh-CN" sz="2400" dirty="0">
                <a:solidFill>
                  <a:srgbClr val="00B050"/>
                </a:solidFill>
              </a:rPr>
              <a:t>a</a:t>
            </a:r>
            <a:r>
              <a:rPr kumimoji="1" lang="zh-CN" altLang="en-US" sz="2400" dirty="0">
                <a:solidFill>
                  <a:srgbClr val="00B050"/>
                </a:solidFill>
              </a:rPr>
              <a:t> </a:t>
            </a:r>
            <a:r>
              <a:rPr kumimoji="1" lang="en-US" altLang="zh-CN" sz="2400" dirty="0">
                <a:solidFill>
                  <a:srgbClr val="00B050"/>
                </a:solidFill>
              </a:rPr>
              <a:t>ring</a:t>
            </a:r>
            <a:r>
              <a:rPr kumimoji="1" lang="zh-CN" altLang="en-US" sz="2400" dirty="0">
                <a:solidFill>
                  <a:srgbClr val="00B050"/>
                </a:solidFill>
              </a:rPr>
              <a:t> </a:t>
            </a:r>
            <a:r>
              <a:rPr kumimoji="1" lang="en-US" altLang="zh-CN" sz="2400" dirty="0">
                <a:solidFill>
                  <a:srgbClr val="00B050"/>
                </a:solidFill>
              </a:rPr>
              <a:t>near</a:t>
            </a:r>
            <a:r>
              <a:rPr kumimoji="1" lang="zh-CN" altLang="en-US" sz="2400" dirty="0">
                <a:solidFill>
                  <a:srgbClr val="00B050"/>
                </a:solidFill>
              </a:rPr>
              <a:t> </a:t>
            </a:r>
            <a:r>
              <a:rPr kumimoji="1" lang="en-US" altLang="zh-CN" sz="2400" dirty="0">
                <a:solidFill>
                  <a:srgbClr val="00B050"/>
                </a:solidFill>
              </a:rPr>
              <a:t>the</a:t>
            </a:r>
            <a:r>
              <a:rPr kumimoji="1" lang="zh-CN" altLang="en-US" sz="2400" dirty="0">
                <a:solidFill>
                  <a:srgbClr val="00B050"/>
                </a:solidFill>
              </a:rPr>
              <a:t> </a:t>
            </a:r>
            <a:r>
              <a:rPr kumimoji="1" lang="en-US" altLang="zh-CN" sz="2400" dirty="0">
                <a:solidFill>
                  <a:srgbClr val="00B050"/>
                </a:solidFill>
              </a:rPr>
              <a:t>outside</a:t>
            </a:r>
            <a:r>
              <a:rPr kumimoji="1" lang="zh-CN" altLang="en-US" sz="2400" dirty="0">
                <a:solidFill>
                  <a:srgbClr val="00B050"/>
                </a:solidFill>
              </a:rPr>
              <a:t> </a:t>
            </a:r>
            <a:r>
              <a:rPr kumimoji="1" lang="en-US" altLang="zh-CN" sz="2400" dirty="0">
                <a:solidFill>
                  <a:srgbClr val="00B050"/>
                </a:solidFill>
              </a:rPr>
              <a:t>edge.</a:t>
            </a:r>
            <a:endParaRPr kumimoji="1" lang="zh-CN" altLang="en-US" sz="2400" dirty="0">
              <a:solidFill>
                <a:srgbClr val="00B05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A956D73-CF9E-BB4E-A2B9-A11E3A73D9F1}"/>
              </a:ext>
            </a:extLst>
          </p:cNvPr>
          <p:cNvSpPr txBox="1"/>
          <p:nvPr/>
        </p:nvSpPr>
        <p:spPr>
          <a:xfrm>
            <a:off x="6088805" y="6211669"/>
            <a:ext cx="1197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X – xylem</a:t>
            </a:r>
          </a:p>
          <a:p>
            <a:r>
              <a:rPr kumimoji="1" lang="en-US" altLang="zh-CN" dirty="0"/>
              <a:t>P - phloem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919C79B-3C11-F24B-93C2-A3FB82985954}"/>
              </a:ext>
            </a:extLst>
          </p:cNvPr>
          <p:cNvSpPr txBox="1"/>
          <p:nvPr/>
        </p:nvSpPr>
        <p:spPr>
          <a:xfrm>
            <a:off x="639472" y="539710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27376BD-F097-FF4C-B2AB-0F03BA26D796}"/>
              </a:ext>
            </a:extLst>
          </p:cNvPr>
          <p:cNvSpPr txBox="1"/>
          <p:nvPr/>
        </p:nvSpPr>
        <p:spPr>
          <a:xfrm>
            <a:off x="1076870" y="6568050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</a:t>
            </a:r>
            <a:endParaRPr kumimoji="1" lang="zh-CN" altLang="en-US" dirty="0"/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1FA08C75-1005-A54A-9B4A-74C818851AA7}"/>
              </a:ext>
            </a:extLst>
          </p:cNvPr>
          <p:cNvCxnSpPr>
            <a:cxnSpLocks/>
          </p:cNvCxnSpPr>
          <p:nvPr/>
        </p:nvCxnSpPr>
        <p:spPr>
          <a:xfrm>
            <a:off x="457200" y="6064998"/>
            <a:ext cx="602449" cy="6077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5CAEB51C-9292-6E48-A87B-D625BC49462D}"/>
              </a:ext>
            </a:extLst>
          </p:cNvPr>
          <p:cNvCxnSpPr>
            <a:cxnSpLocks/>
          </p:cNvCxnSpPr>
          <p:nvPr/>
        </p:nvCxnSpPr>
        <p:spPr>
          <a:xfrm>
            <a:off x="791918" y="6076387"/>
            <a:ext cx="267731" cy="4584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7B9B16A7-F665-CF49-9046-854D61CD2EE3}"/>
              </a:ext>
            </a:extLst>
          </p:cNvPr>
          <p:cNvCxnSpPr>
            <a:cxnSpLocks/>
          </p:cNvCxnSpPr>
          <p:nvPr/>
        </p:nvCxnSpPr>
        <p:spPr>
          <a:xfrm>
            <a:off x="1212095" y="6211669"/>
            <a:ext cx="0" cy="3415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39DF9E1F-0EA3-F749-99EE-FD6C48567081}"/>
              </a:ext>
            </a:extLst>
          </p:cNvPr>
          <p:cNvCxnSpPr>
            <a:cxnSpLocks/>
          </p:cNvCxnSpPr>
          <p:nvPr/>
        </p:nvCxnSpPr>
        <p:spPr>
          <a:xfrm>
            <a:off x="791918" y="5680449"/>
            <a:ext cx="0" cy="3415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A8811E9F-F9A6-6647-ADFF-B42F02BDB7ED}"/>
              </a:ext>
            </a:extLst>
          </p:cNvPr>
          <p:cNvCxnSpPr>
            <a:cxnSpLocks/>
          </p:cNvCxnSpPr>
          <p:nvPr/>
        </p:nvCxnSpPr>
        <p:spPr>
          <a:xfrm>
            <a:off x="922203" y="5661958"/>
            <a:ext cx="289892" cy="3909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47CC216B-FC17-F248-80B8-A7ECE8A01180}"/>
              </a:ext>
            </a:extLst>
          </p:cNvPr>
          <p:cNvCxnSpPr>
            <a:cxnSpLocks/>
          </p:cNvCxnSpPr>
          <p:nvPr/>
        </p:nvCxnSpPr>
        <p:spPr>
          <a:xfrm flipH="1">
            <a:off x="498768" y="5688546"/>
            <a:ext cx="202176" cy="3119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414174DE-F340-3C45-B01E-C01EA6B34B4E}"/>
              </a:ext>
            </a:extLst>
          </p:cNvPr>
          <p:cNvSpPr txBox="1"/>
          <p:nvPr/>
        </p:nvSpPr>
        <p:spPr>
          <a:xfrm>
            <a:off x="1334908" y="5310666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P60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8" grpId="0"/>
      <p:bldP spid="9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示&#10;&#10;描述已自动生成">
            <a:extLst>
              <a:ext uri="{FF2B5EF4-FFF2-40B4-BE49-F238E27FC236}">
                <a16:creationId xmlns:a16="http://schemas.microsoft.com/office/drawing/2014/main" id="{B05272B5-B2BF-4043-A864-E10B9FBA1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93" y="1676400"/>
            <a:ext cx="8623014" cy="421640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4A8E013-AC43-754D-A6EF-A9B4041F6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Hans" dirty="0"/>
              <a:t>Distribution</a:t>
            </a:r>
            <a:r>
              <a:rPr lang="zh-Hans" altLang="en-US" dirty="0"/>
              <a:t> </a:t>
            </a:r>
            <a:r>
              <a:rPr lang="en-US" altLang="zh-Hans" dirty="0"/>
              <a:t>of</a:t>
            </a:r>
            <a:r>
              <a:rPr lang="zh-Hans" altLang="en-US" dirty="0"/>
              <a:t> </a:t>
            </a:r>
            <a:r>
              <a:rPr lang="en-US" altLang="zh-Hans" dirty="0"/>
              <a:t>x</a:t>
            </a:r>
            <a:r>
              <a:rPr lang="en-GB" altLang="zh-CN" dirty="0"/>
              <a:t>ylem and phloem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dicots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1262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8">
            <a:extLst>
              <a:ext uri="{FF2B5EF4-FFF2-40B4-BE49-F238E27FC236}">
                <a16:creationId xmlns:a16="http://schemas.microsoft.com/office/drawing/2014/main" id="{A11F5A7A-7D93-1546-8087-4CC7A187D605}"/>
              </a:ext>
            </a:extLst>
          </p:cNvPr>
          <p:cNvSpPr txBox="1">
            <a:spLocks/>
          </p:cNvSpPr>
          <p:nvPr/>
        </p:nvSpPr>
        <p:spPr>
          <a:xfrm>
            <a:off x="425450" y="3683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/>
              <a:t>Identify xylem &amp; phloem</a:t>
            </a:r>
            <a:endParaRPr kumimoji="1" lang="zh-CN" altLang="en-US" dirty="0"/>
          </a:p>
        </p:txBody>
      </p:sp>
      <p:pic>
        <p:nvPicPr>
          <p:cNvPr id="6" name="图片 5" descr="图片包含 图表&#10;&#10;描述已自动生成">
            <a:extLst>
              <a:ext uri="{FF2B5EF4-FFF2-40B4-BE49-F238E27FC236}">
                <a16:creationId xmlns:a16="http://schemas.microsoft.com/office/drawing/2014/main" id="{12C6AFF2-4BCF-144C-922C-BA9885EC2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6553200" cy="4688059"/>
          </a:xfrm>
          <a:prstGeom prst="rect">
            <a:avLst/>
          </a:prstGeom>
        </p:spPr>
      </p:pic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A9834423-9152-3C43-B08F-A65F607BCF1A}"/>
              </a:ext>
            </a:extLst>
          </p:cNvPr>
          <p:cNvCxnSpPr/>
          <p:nvPr/>
        </p:nvCxnSpPr>
        <p:spPr>
          <a:xfrm>
            <a:off x="5105400" y="2286000"/>
            <a:ext cx="1752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C58E338B-69CB-1F4F-90D2-9848FB461752}"/>
              </a:ext>
            </a:extLst>
          </p:cNvPr>
          <p:cNvCxnSpPr>
            <a:cxnSpLocks/>
          </p:cNvCxnSpPr>
          <p:nvPr/>
        </p:nvCxnSpPr>
        <p:spPr>
          <a:xfrm>
            <a:off x="5334000" y="2667000"/>
            <a:ext cx="152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642FFC12-40A9-C045-B9E2-947A5B56DA11}"/>
              </a:ext>
            </a:extLst>
          </p:cNvPr>
          <p:cNvCxnSpPr>
            <a:cxnSpLocks/>
          </p:cNvCxnSpPr>
          <p:nvPr/>
        </p:nvCxnSpPr>
        <p:spPr>
          <a:xfrm>
            <a:off x="5981700" y="3200400"/>
            <a:ext cx="876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BC9826F7-916C-2E41-962C-060058FF0229}"/>
              </a:ext>
            </a:extLst>
          </p:cNvPr>
          <p:cNvCxnSpPr/>
          <p:nvPr/>
        </p:nvCxnSpPr>
        <p:spPr>
          <a:xfrm>
            <a:off x="5105400" y="3962400"/>
            <a:ext cx="1752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1C2DECD7-A096-434B-BD28-126042584BAB}"/>
              </a:ext>
            </a:extLst>
          </p:cNvPr>
          <p:cNvCxnSpPr>
            <a:cxnSpLocks/>
          </p:cNvCxnSpPr>
          <p:nvPr/>
        </p:nvCxnSpPr>
        <p:spPr>
          <a:xfrm>
            <a:off x="4876800" y="4495800"/>
            <a:ext cx="19812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8651F48D-5BB6-704F-ACA7-4265CC1AE917}"/>
              </a:ext>
            </a:extLst>
          </p:cNvPr>
          <p:cNvCxnSpPr>
            <a:cxnSpLocks/>
          </p:cNvCxnSpPr>
          <p:nvPr/>
        </p:nvCxnSpPr>
        <p:spPr>
          <a:xfrm>
            <a:off x="2895600" y="4724400"/>
            <a:ext cx="396240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DC9D26FF-0580-E448-B316-0BA30297E36E}"/>
              </a:ext>
            </a:extLst>
          </p:cNvPr>
          <p:cNvCxnSpPr>
            <a:cxnSpLocks/>
          </p:cNvCxnSpPr>
          <p:nvPr/>
        </p:nvCxnSpPr>
        <p:spPr>
          <a:xfrm>
            <a:off x="2819400" y="5105400"/>
            <a:ext cx="4070973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D7EAE223-A6F2-204A-B7AE-E7DEFD15E902}"/>
              </a:ext>
            </a:extLst>
          </p:cNvPr>
          <p:cNvSpPr txBox="1"/>
          <p:nvPr/>
        </p:nvSpPr>
        <p:spPr>
          <a:xfrm>
            <a:off x="6896235" y="2101334"/>
            <a:ext cx="175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Upper</a:t>
            </a:r>
            <a:r>
              <a:rPr kumimoji="1" lang="zh-CN" altLang="en-US" dirty="0"/>
              <a:t> </a:t>
            </a:r>
            <a:r>
              <a:rPr kumimoji="1" lang="en-US" altLang="zh-CN" dirty="0"/>
              <a:t>epidermis</a:t>
            </a:r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4DCAFFB-D136-1A4F-A5B4-10A1D48A028A}"/>
              </a:ext>
            </a:extLst>
          </p:cNvPr>
          <p:cNvSpPr txBox="1"/>
          <p:nvPr/>
        </p:nvSpPr>
        <p:spPr>
          <a:xfrm>
            <a:off x="6905597" y="4300835"/>
            <a:ext cx="1749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Lower</a:t>
            </a:r>
            <a:r>
              <a:rPr kumimoji="1" lang="zh-CN" altLang="en-US" dirty="0"/>
              <a:t> </a:t>
            </a:r>
            <a:r>
              <a:rPr kumimoji="1" lang="en-US" altLang="zh-CN" dirty="0"/>
              <a:t>epidermis</a:t>
            </a:r>
            <a:endParaRPr kumimoji="1"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592334A-8C6A-AC48-B5DA-C75FCAA3AA08}"/>
              </a:ext>
            </a:extLst>
          </p:cNvPr>
          <p:cNvSpPr txBox="1"/>
          <p:nvPr/>
        </p:nvSpPr>
        <p:spPr>
          <a:xfrm>
            <a:off x="6890373" y="2482334"/>
            <a:ext cx="1965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Palisade</a:t>
            </a:r>
            <a:r>
              <a:rPr kumimoji="1" lang="zh-CN" altLang="en-US" dirty="0"/>
              <a:t> </a:t>
            </a:r>
            <a:r>
              <a:rPr kumimoji="1" lang="en-US" altLang="zh-CN" dirty="0"/>
              <a:t>mesophyll</a:t>
            </a:r>
            <a:endParaRPr kumimoji="1"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79EDD5F-505D-2E4F-B5A8-860B15CC1779}"/>
              </a:ext>
            </a:extLst>
          </p:cNvPr>
          <p:cNvSpPr txBox="1"/>
          <p:nvPr/>
        </p:nvSpPr>
        <p:spPr>
          <a:xfrm>
            <a:off x="6905597" y="3060700"/>
            <a:ext cx="1882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Spongy</a:t>
            </a:r>
            <a:r>
              <a:rPr kumimoji="1" lang="zh-CN" altLang="en-US" dirty="0"/>
              <a:t> </a:t>
            </a:r>
            <a:r>
              <a:rPr kumimoji="1" lang="en-US" altLang="zh-CN" dirty="0"/>
              <a:t>mesophyll</a:t>
            </a:r>
            <a:endParaRPr kumimoji="1"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79958D4-EE40-5A49-8E1B-407DECDC6A86}"/>
              </a:ext>
            </a:extLst>
          </p:cNvPr>
          <p:cNvSpPr txBox="1"/>
          <p:nvPr/>
        </p:nvSpPr>
        <p:spPr>
          <a:xfrm>
            <a:off x="6905597" y="382270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Air</a:t>
            </a:r>
            <a:r>
              <a:rPr kumimoji="1" lang="zh-CN" altLang="en-US" dirty="0"/>
              <a:t> </a:t>
            </a:r>
            <a:r>
              <a:rPr kumimoji="1" lang="en-US" altLang="zh-CN" dirty="0"/>
              <a:t>space</a:t>
            </a:r>
            <a:endParaRPr kumimoji="1"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EC84F28-9EDB-C144-BBA0-652F8AA3F1AD}"/>
              </a:ext>
            </a:extLst>
          </p:cNvPr>
          <p:cNvSpPr txBox="1"/>
          <p:nvPr/>
        </p:nvSpPr>
        <p:spPr>
          <a:xfrm>
            <a:off x="6905597" y="4844534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xylem</a:t>
            </a:r>
            <a:endParaRPr kumimoji="1"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33E782F-9E22-4C49-924A-1BE1BA53F315}"/>
              </a:ext>
            </a:extLst>
          </p:cNvPr>
          <p:cNvSpPr txBox="1"/>
          <p:nvPr/>
        </p:nvSpPr>
        <p:spPr>
          <a:xfrm>
            <a:off x="6890373" y="525780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phloem</a:t>
            </a:r>
            <a:endParaRPr kumimoji="1"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2A1A802-44F5-1C40-8614-0EAB4E212E0C}"/>
              </a:ext>
            </a:extLst>
          </p:cNvPr>
          <p:cNvSpPr/>
          <p:nvPr/>
        </p:nvSpPr>
        <p:spPr>
          <a:xfrm>
            <a:off x="6858000" y="1981200"/>
            <a:ext cx="1998360" cy="3645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232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2FBD0BF5A998E4FBF3D7F1E0E7141BA" ma:contentTypeVersion="11" ma:contentTypeDescription="Create a new document." ma:contentTypeScope="" ma:versionID="2900167372ef891b9543ccdbe48d3a46">
  <xsd:schema xmlns:xsd="http://www.w3.org/2001/XMLSchema" xmlns:xs="http://www.w3.org/2001/XMLSchema" xmlns:p="http://schemas.microsoft.com/office/2006/metadata/properties" xmlns:ns2="638b3d8b-b976-4de6-b921-0ae678ab4705" xmlns:ns3="dae67ecd-5e24-42a2-8771-e1145e54c48e" targetNamespace="http://schemas.microsoft.com/office/2006/metadata/properties" ma:root="true" ma:fieldsID="c6d5648b3e5fdd31bca91684134b5e19" ns2:_="" ns3:_="">
    <xsd:import namespace="638b3d8b-b976-4de6-b921-0ae678ab4705"/>
    <xsd:import namespace="dae67ecd-5e24-42a2-8771-e1145e54c48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8b3d8b-b976-4de6-b921-0ae678ab47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e67ecd-5e24-42a2-8771-e1145e54c48e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EED65DF-1690-4B91-9B1F-8F6982E9CF12}"/>
</file>

<file path=customXml/itemProps2.xml><?xml version="1.0" encoding="utf-8"?>
<ds:datastoreItem xmlns:ds="http://schemas.openxmlformats.org/officeDocument/2006/customXml" ds:itemID="{13E1F7DA-B5CF-40BF-81D7-9A41C0F11782}"/>
</file>

<file path=customXml/itemProps3.xml><?xml version="1.0" encoding="utf-8"?>
<ds:datastoreItem xmlns:ds="http://schemas.openxmlformats.org/officeDocument/2006/customXml" ds:itemID="{35E650F7-2446-48D5-9445-0C158F42011D}"/>
</file>

<file path=docProps/app.xml><?xml version="1.0" encoding="utf-8"?>
<Properties xmlns="http://schemas.openxmlformats.org/officeDocument/2006/extended-properties" xmlns:vt="http://schemas.openxmlformats.org/officeDocument/2006/docPropsVTypes">
  <TotalTime>11279</TotalTime>
  <Words>1010</Words>
  <Application>Microsoft Macintosh PowerPoint</Application>
  <PresentationFormat>全屏显示(4:3)</PresentationFormat>
  <Paragraphs>152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4" baseType="lpstr">
      <vt:lpstr>Arial</vt:lpstr>
      <vt:lpstr>Calibri</vt:lpstr>
      <vt:lpstr>Wingdings</vt:lpstr>
      <vt:lpstr>Office Theme</vt:lpstr>
      <vt:lpstr>Transport in plants</vt:lpstr>
      <vt:lpstr>contents</vt:lpstr>
      <vt:lpstr>Vascular bundle</vt:lpstr>
      <vt:lpstr>Xylem &amp; phloem</vt:lpstr>
      <vt:lpstr>Features of xylem and phloem </vt:lpstr>
      <vt:lpstr>PowerPoint 演示文稿</vt:lpstr>
      <vt:lpstr>Distribution of xylem and phloem in dicots</vt:lpstr>
      <vt:lpstr>Distribution of xylem and phloem in dicots</vt:lpstr>
      <vt:lpstr>PowerPoint 演示文稿</vt:lpstr>
      <vt:lpstr>Identify xylem &amp; phloem</vt:lpstr>
      <vt:lpstr>PowerPoint 演示文稿</vt:lpstr>
      <vt:lpstr>Water uptake in plants</vt:lpstr>
      <vt:lpstr>Water uptake in plants</vt:lpstr>
      <vt:lpstr>Root structure</vt:lpstr>
      <vt:lpstr>Water uptake – from soil to roots</vt:lpstr>
      <vt:lpstr>How does water move up xylem?</vt:lpstr>
      <vt:lpstr>Water uptake - Transpiration</vt:lpstr>
      <vt:lpstr>Water loss from leaves</vt:lpstr>
      <vt:lpstr>PowerPoint 演示文稿</vt:lpstr>
      <vt:lpstr>What factors affect transpiration?</vt:lpstr>
      <vt:lpstr>Potometer</vt:lpstr>
      <vt:lpstr>Potometer</vt:lpstr>
      <vt:lpstr>What happens if a plant does not get enough water?</vt:lpstr>
      <vt:lpstr>Translocation</vt:lpstr>
      <vt:lpstr>Sources and sinks</vt:lpstr>
      <vt:lpstr>Translocation</vt:lpstr>
      <vt:lpstr>Transpiration / translocation</vt:lpstr>
      <vt:lpstr>Quick-Quiz</vt:lpstr>
      <vt:lpstr>Quick-Quiz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Transport in plants</dc:title>
  <dc:creator>c.curtis</dc:creator>
  <cp:lastModifiedBy>柴 文婷</cp:lastModifiedBy>
  <cp:revision>116</cp:revision>
  <dcterms:created xsi:type="dcterms:W3CDTF">2014-02-24T06:24:48Z</dcterms:created>
  <dcterms:modified xsi:type="dcterms:W3CDTF">2021-03-02T07:52:24Z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0x01010002FBD0BF5A998E4FBF3D7F1E0E7141BA</vt:lpwstr>
  </property>
</Properties>
</file>